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7" r:id="rId2"/>
    <p:sldId id="258" r:id="rId3"/>
    <p:sldId id="259" r:id="rId4"/>
    <p:sldId id="260" r:id="rId5"/>
    <p:sldId id="262" r:id="rId6"/>
    <p:sldId id="316" r:id="rId7"/>
    <p:sldId id="256" r:id="rId8"/>
    <p:sldId id="263" r:id="rId9"/>
    <p:sldId id="344" r:id="rId10"/>
    <p:sldId id="267" r:id="rId11"/>
    <p:sldId id="271" r:id="rId12"/>
    <p:sldId id="406" r:id="rId13"/>
    <p:sldId id="361" r:id="rId14"/>
    <p:sldId id="412" r:id="rId15"/>
    <p:sldId id="362" r:id="rId16"/>
    <p:sldId id="411" r:id="rId17"/>
    <p:sldId id="425" r:id="rId18"/>
    <p:sldId id="424" r:id="rId19"/>
    <p:sldId id="396" r:id="rId20"/>
    <p:sldId id="427" r:id="rId21"/>
    <p:sldId id="363" r:id="rId22"/>
    <p:sldId id="393" r:id="rId23"/>
    <p:sldId id="397" r:id="rId24"/>
    <p:sldId id="428" r:id="rId25"/>
    <p:sldId id="400" r:id="rId26"/>
    <p:sldId id="429" r:id="rId27"/>
    <p:sldId id="358" r:id="rId28"/>
    <p:sldId id="430" r:id="rId29"/>
    <p:sldId id="274" r:id="rId30"/>
    <p:sldId id="364" r:id="rId31"/>
    <p:sldId id="365" r:id="rId32"/>
    <p:sldId id="415" r:id="rId33"/>
    <p:sldId id="279" r:id="rId34"/>
    <p:sldId id="417" r:id="rId35"/>
    <p:sldId id="432" r:id="rId36"/>
    <p:sldId id="420" r:id="rId37"/>
    <p:sldId id="360" r:id="rId38"/>
    <p:sldId id="325" r:id="rId39"/>
    <p:sldId id="324" r:id="rId40"/>
    <p:sldId id="326" r:id="rId41"/>
    <p:sldId id="327" r:id="rId42"/>
    <p:sldId id="359" r:id="rId43"/>
    <p:sldId id="329" r:id="rId44"/>
    <p:sldId id="433" r:id="rId45"/>
    <p:sldId id="281" r:id="rId46"/>
    <p:sldId id="369" r:id="rId47"/>
    <p:sldId id="286" r:id="rId48"/>
    <p:sldId id="287" r:id="rId49"/>
    <p:sldId id="294" r:id="rId50"/>
    <p:sldId id="291" r:id="rId51"/>
    <p:sldId id="290" r:id="rId52"/>
    <p:sldId id="295" r:id="rId53"/>
    <p:sldId id="299" r:id="rId54"/>
    <p:sldId id="292" r:id="rId55"/>
    <p:sldId id="296" r:id="rId56"/>
    <p:sldId id="298" r:id="rId57"/>
    <p:sldId id="289" r:id="rId58"/>
    <p:sldId id="330" r:id="rId59"/>
    <p:sldId id="331" r:id="rId60"/>
    <p:sldId id="404" r:id="rId61"/>
    <p:sldId id="352" r:id="rId62"/>
    <p:sldId id="353" r:id="rId63"/>
    <p:sldId id="354" r:id="rId64"/>
    <p:sldId id="355" r:id="rId65"/>
    <p:sldId id="403" r:id="rId66"/>
    <p:sldId id="337" r:id="rId67"/>
    <p:sldId id="338" r:id="rId68"/>
    <p:sldId id="370" r:id="rId69"/>
    <p:sldId id="382" r:id="rId70"/>
    <p:sldId id="421" r:id="rId71"/>
    <p:sldId id="310" r:id="rId72"/>
    <p:sldId id="314" r:id="rId73"/>
    <p:sldId id="311" r:id="rId74"/>
    <p:sldId id="315" r:id="rId7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333399"/>
    <a:srgbClr val="FF5050"/>
    <a:srgbClr val="DFA6A5"/>
    <a:srgbClr val="FFCCCC"/>
    <a:srgbClr val="FFCC99"/>
    <a:srgbClr val="EBC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1" autoAdjust="0"/>
    <p:restoredTop sz="94660"/>
  </p:normalViewPr>
  <p:slideViewPr>
    <p:cSldViewPr>
      <p:cViewPr varScale="1">
        <p:scale>
          <a:sx n="69" d="100"/>
          <a:sy n="69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DB-4439-B371-70EB22430B7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1-4 класи</c:v>
                </c:pt>
                <c:pt idx="1">
                  <c:v>5-11 класи</c:v>
                </c:pt>
                <c:pt idx="2">
                  <c:v>Малозабезпечені та діти АТО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</c:v>
                </c:pt>
                <c:pt idx="1">
                  <c:v>46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4D-48BE-907D-7E3EF98D80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3117440"/>
        <c:axId val="4853760"/>
      </c:barChart>
      <c:catAx>
        <c:axId val="3117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853760"/>
        <c:crosses val="autoZero"/>
        <c:auto val="1"/>
        <c:lblAlgn val="ctr"/>
        <c:lblOffset val="100"/>
        <c:noMultiLvlLbl val="0"/>
      </c:catAx>
      <c:valAx>
        <c:axId val="4853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17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err="1" smtClean="0"/>
              <a:t>Результати</a:t>
            </a:r>
            <a:r>
              <a:rPr lang="ru-RU" dirty="0" smtClean="0"/>
              <a:t> за 2018-2019 </a:t>
            </a:r>
            <a:r>
              <a:rPr lang="ru-RU" dirty="0" err="1" smtClean="0"/>
              <a:t>н.р</a:t>
            </a:r>
            <a:r>
              <a:rPr lang="ru-RU" dirty="0" smtClean="0"/>
              <a:t>.</a:t>
            </a:r>
            <a:endParaRPr lang="ru-RU" dirty="0"/>
          </a:p>
        </c:rich>
      </c:tx>
      <c:layout>
        <c:manualLayout>
          <c:xMode val="edge"/>
          <c:yMode val="edge"/>
          <c:x val="0.23942705599300088"/>
          <c:y val="5.1054268823931846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sz="3200" b="1" dirty="0" smtClean="0"/>
                      <a:t>1</a:t>
                    </a:r>
                    <a:endParaRPr lang="en-US" sz="32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451334208223966E-2"/>
                      <c:h val="9.74093156315964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1F9-4FC2-91C0-0FE8423F35B7}"/>
                </c:ext>
              </c:extLst>
            </c:dLbl>
            <c:dLbl>
              <c:idx val="1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sz="3200" b="1" dirty="0" smtClean="0"/>
                      <a:t>4</a:t>
                    </a:r>
                    <a:endParaRPr lang="en-US" sz="32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458223972003503E-2"/>
                      <c:h val="0.104371261380314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1F9-4FC2-91C0-0FE8423F35B7}"/>
                </c:ext>
              </c:extLst>
            </c:dLbl>
            <c:dLbl>
              <c:idx val="2"/>
              <c:layout>
                <c:manualLayout>
                  <c:x val="1.9784776902887241E-2"/>
                  <c:y val="-1.16032429145300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sz="3200" b="1" dirty="0" smtClean="0"/>
                      <a:t>8</a:t>
                    </a:r>
                    <a:endParaRPr lang="en-US" sz="32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471566054243221E-2"/>
                      <c:h val="9.50886670486905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1F9-4FC2-91C0-0FE8423F35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І місце</c:v>
                </c:pt>
                <c:pt idx="1">
                  <c:v>ІІ місце</c:v>
                </c:pt>
                <c:pt idx="2">
                  <c:v>ІІІ місце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5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7-44AC-9366-C104995F02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10324736"/>
        <c:axId val="110330624"/>
        <c:axId val="0"/>
      </c:bar3DChart>
      <c:catAx>
        <c:axId val="110324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0330624"/>
        <c:crosses val="autoZero"/>
        <c:auto val="1"/>
        <c:lblAlgn val="ctr"/>
        <c:lblOffset val="100"/>
        <c:noMultiLvlLbl val="0"/>
      </c:catAx>
      <c:valAx>
        <c:axId val="1103306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0324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092B3-94DE-40BD-BDF6-37416A6E388A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58671-732F-444B-9DDA-ABCA48A5053F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70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6553-F6BA-40A0-A26E-2D74FCE89211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FDF-024F-46A8-A07C-4524A9D201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6553-F6BA-40A0-A26E-2D74FCE89211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FDF-024F-46A8-A07C-4524A9D201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6553-F6BA-40A0-A26E-2D74FCE89211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FDF-024F-46A8-A07C-4524A9D201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6553-F6BA-40A0-A26E-2D74FCE89211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FDF-024F-46A8-A07C-4524A9D201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6553-F6BA-40A0-A26E-2D74FCE89211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FDF-024F-46A8-A07C-4524A9D201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6553-F6BA-40A0-A26E-2D74FCE89211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FDF-024F-46A8-A07C-4524A9D201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6553-F6BA-40A0-A26E-2D74FCE89211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FDF-024F-46A8-A07C-4524A9D201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6553-F6BA-40A0-A26E-2D74FCE89211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FDF-024F-46A8-A07C-4524A9D201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6553-F6BA-40A0-A26E-2D74FCE89211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FDF-024F-46A8-A07C-4524A9D201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6553-F6BA-40A0-A26E-2D74FCE89211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FDF-024F-46A8-A07C-4524A9D201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6553-F6BA-40A0-A26E-2D74FCE89211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FDF-024F-46A8-A07C-4524A9D201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06553-F6BA-40A0-A26E-2D74FCE89211}" type="datetimeFigureOut">
              <a:rPr lang="uk-UA" smtClean="0"/>
              <a:pPr/>
              <a:t>07.07.2019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14FDF-024F-46A8-A07C-4524A9D2016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5216" t="14976" r="15052" b="61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35696" y="5517232"/>
            <a:ext cx="7308304" cy="1340768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spc="300" dirty="0" smtClean="0"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БОЯНСЬКОЇ  ЗАГАЛЬНООСВІТНЬОЇ ШКОЛИ І-ІІІ СТУПЕНІВ </a:t>
            </a:r>
          </a:p>
          <a:p>
            <a:pPr algn="ctr"/>
            <a:r>
              <a:rPr lang="uk-UA" sz="2500" spc="300" dirty="0" smtClean="0"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ЗА 2018-2019 НАВЧАЛЬНИЙ РІК</a:t>
            </a:r>
            <a:endParaRPr lang="uk-UA" sz="2500" spc="300" dirty="0"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18329" r="23907" b="117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662" t="14391" r="15052" b="74868"/>
          <a:stretch/>
        </p:blipFill>
        <p:spPr bwMode="auto">
          <a:xfrm>
            <a:off x="0" y="0"/>
            <a:ext cx="9145016" cy="92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129485593"/>
              </p:ext>
            </p:extLst>
          </p:nvPr>
        </p:nvGraphicFramePr>
        <p:xfrm>
          <a:off x="0" y="1196752"/>
          <a:ext cx="91440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662" t="14391" r="15052" b="74868"/>
          <a:stretch/>
        </p:blipFill>
        <p:spPr bwMode="auto">
          <a:xfrm>
            <a:off x="0" y="0"/>
            <a:ext cx="9145016" cy="92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28255"/>
            <a:ext cx="7632847" cy="57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0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662" t="14391" r="15052" b="72463"/>
          <a:stretch/>
        </p:blipFill>
        <p:spPr bwMode="auto">
          <a:xfrm>
            <a:off x="0" y="0"/>
            <a:ext cx="9145016" cy="113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6084" y="908720"/>
            <a:ext cx="763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преможцями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мовно-літературного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Тараса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53404"/>
            <a:ext cx="6000750" cy="3429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9832" y="5882404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57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1039" y="1785418"/>
            <a:ext cx="4002961" cy="30022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105"/>
            <a:ext cx="3765416" cy="2824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37" y="1244634"/>
            <a:ext cx="2657254" cy="354300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4662" t="14391" r="15052" b="72463"/>
          <a:stretch/>
        </p:blipFill>
        <p:spPr bwMode="auto">
          <a:xfrm>
            <a:off x="0" y="0"/>
            <a:ext cx="9145016" cy="113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3293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662" t="14391" r="15052" b="72463"/>
          <a:stretch/>
        </p:blipFill>
        <p:spPr bwMode="auto">
          <a:xfrm>
            <a:off x="0" y="0"/>
            <a:ext cx="9145016" cy="113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8635" y="908720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преможцями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Яцика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09639"/>
            <a:ext cx="6923743" cy="43332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7785" y="6289679"/>
            <a:ext cx="280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" y="1268760"/>
            <a:ext cx="2718182" cy="36242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60" y="1252914"/>
            <a:ext cx="2782240" cy="36123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37" y="1252914"/>
            <a:ext cx="3003798" cy="400506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4662" t="14391" r="15052" b="72463"/>
          <a:stretch/>
        </p:blipFill>
        <p:spPr bwMode="auto">
          <a:xfrm>
            <a:off x="0" y="0"/>
            <a:ext cx="9145016" cy="113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1714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РЕЗУЛЬТАТИВНІСТЬ УЧАСТІ У ВСЕУКРАЇНСЬКОМУ КОНКУРСІ-ЗАХИСТІ НАУКОВО-ДОСЛІДНИЦЬКИХ РОБІТ УЧНІВ-ЧЛЕНІВ НАУКОВИХ ТОВАРИСТВ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9735" y="2658178"/>
            <a:ext cx="3626510" cy="27198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8438" y="2676180"/>
            <a:ext cx="3770524" cy="2827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8428" y="2674368"/>
            <a:ext cx="3770525" cy="2827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4791" y="2674369"/>
            <a:ext cx="3770524" cy="2827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0" y="4539425"/>
            <a:ext cx="1570381" cy="209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23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РЕЗУЛЬТАТИВНІСТЬ УЧАСТІ У ВСЕУКРАЇНСЬКОМУ КОНКУРСІ-ЗАХИСТІ НАУКОВО-ДОСЛІДНИЦЬКИХ РОБІТ УЧНІВ-ЧЛЕНІВ НАУКОВИХ ТОВАРИСТВ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2275" y="2177439"/>
            <a:ext cx="4965171" cy="3723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3447" y="2177438"/>
            <a:ext cx="4965171" cy="3723878"/>
          </a:xfrm>
          <a:prstGeom prst="rect">
            <a:avLst/>
          </a:prstGeom>
        </p:spPr>
      </p:pic>
      <p:pic>
        <p:nvPicPr>
          <p:cNvPr id="5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322098"/>
            <a:ext cx="1944215" cy="2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34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dirty="0"/>
              <a:t>Районна конференція в рамках 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>Всеукраїнської </a:t>
            </a:r>
            <a:r>
              <a:rPr lang="uk-UA" sz="3200" dirty="0" err="1"/>
              <a:t>екпедиції</a:t>
            </a:r>
            <a:r>
              <a:rPr lang="uk-UA" sz="3200" dirty="0"/>
              <a:t> учнівської </a:t>
            </a:r>
            <a:r>
              <a:rPr lang="uk-UA" sz="3200" dirty="0" smtClean="0"/>
              <a:t>молоді </a:t>
            </a:r>
            <a:br>
              <a:rPr lang="uk-UA" sz="3200" dirty="0" smtClean="0"/>
            </a:br>
            <a:r>
              <a:rPr lang="uk-UA" sz="3200" dirty="0" smtClean="0"/>
              <a:t>«Моя Батьківщина - Україна» </a:t>
            </a:r>
            <a:br>
              <a:rPr lang="uk-UA" sz="3200" dirty="0" smtClean="0"/>
            </a:br>
            <a:r>
              <a:rPr lang="uk-UA" sz="3200" dirty="0" smtClean="0"/>
              <a:t>в секції «Духовна спадщина мого роду»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2306141"/>
            <a:ext cx="3394472" cy="4525963"/>
          </a:xfrm>
        </p:spPr>
      </p:pic>
      <p:sp>
        <p:nvSpPr>
          <p:cNvPr id="3" name="Прямоугольник 2"/>
          <p:cNvSpPr/>
          <p:nvPr/>
        </p:nvSpPr>
        <p:spPr>
          <a:xfrm>
            <a:off x="6660232" y="3501008"/>
            <a:ext cx="1964904" cy="7200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ІІ </a:t>
            </a:r>
            <a:r>
              <a:rPr lang="uk-UA" sz="2400" b="1" dirty="0" err="1" smtClean="0">
                <a:solidFill>
                  <a:schemeClr val="bg1"/>
                </a:solidFill>
              </a:rPr>
              <a:t>місце</a:t>
            </a:r>
            <a:r>
              <a:rPr lang="uk-UA" sz="2400" b="1" dirty="0" err="1" smtClean="0"/>
              <a:t>І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53413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14391" r="15052" b="6250"/>
          <a:stretch>
            <a:fillRect/>
          </a:stretch>
        </p:blipFill>
        <p:spPr bwMode="auto">
          <a:xfrm>
            <a:off x="0" y="0"/>
            <a:ext cx="914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0"/>
            <a:ext cx="8460432" cy="90872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spc="-150" dirty="0" smtClean="0"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ЗВІТ  ДИРЕКТОРА  БОЯНСЬКОЇ  ЗАГАЛЬНООСВІТНЬОЇ ШКОЛИ </a:t>
            </a:r>
          </a:p>
          <a:p>
            <a:pPr algn="ctr"/>
            <a:r>
              <a:rPr lang="uk-UA" sz="2000" spc="-150" dirty="0" smtClean="0"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І-ІІІ СТУПЕНІВ ЗА 2018-2019 НАВЧАЛЬНИЙ РІК</a:t>
            </a:r>
            <a:endParaRPr lang="uk-UA" sz="2000" spc="-150" dirty="0"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РЕЗУЛЬТАТИВНІСТЬ УЧАСТІ У РАЙОННОМУ ЗБОРІ ЮНИХ  АГРАРНИКІВ, САДОВОДІВ, ЗООЛОГІВ, КВІТНИКАРІВ, ЮНИХ ЕКОЛОГІВ У НОМІНАЦІЇ «АГРАРНИЦТВО»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760" y="2672916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37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662" t="14391" r="15052" b="72463"/>
          <a:stretch/>
        </p:blipFill>
        <p:spPr bwMode="auto">
          <a:xfrm>
            <a:off x="0" y="0"/>
            <a:ext cx="9145016" cy="113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59786" y="878190"/>
            <a:ext cx="84254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переможцями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абсолютними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переможцями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ХІІ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конкурсу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еколого-валеологічного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спрямування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«Ось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край, ось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 fontAlgn="base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682" y="3466718"/>
            <a:ext cx="3647728" cy="27357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8041" y="3466720"/>
            <a:ext cx="3647729" cy="27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63" y="1595001"/>
            <a:ext cx="1635646" cy="2180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63" y="1596571"/>
            <a:ext cx="1634468" cy="2179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77" y="3946599"/>
            <a:ext cx="1970885" cy="26278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0" y="3946600"/>
            <a:ext cx="1970885" cy="2627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86" y="3990893"/>
            <a:ext cx="1937665" cy="2583553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50621" y="446795"/>
            <a:ext cx="8229600" cy="1143000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ХІІ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валеологічного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спрямування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«Ось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край, ось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133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77" y="1844824"/>
            <a:ext cx="3394472" cy="4525963"/>
          </a:xfrm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РЕЗУЛЬТАТИВНІСТЬ УЧАСТІ У </a:t>
            </a:r>
            <a:b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ХУІІІ ВСЕУКРАЇНСЬКОМУ КОНКУРСІ </a:t>
            </a:r>
            <a:b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УЧНІВСЬКОЇ ТВОРЧОСТІ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6293" y="2410611"/>
            <a:ext cx="4526293" cy="33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3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 smtClean="0"/>
              <a:t>РАЙОННИЙ ЕТАП ОБЛАСНОГО КОНКУРСУ УЧНІВСЬКИХ НАУКОВИХ РОБІТ «УКРАЇНСЬКИЙ ВИМІР ПРОЦЕСІВ ЄВРОПЕЙСЬКОЇ ІНТЕГРАЦІЇ»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5709" y="2228868"/>
            <a:ext cx="5376598" cy="4032448"/>
          </a:xfrm>
        </p:spPr>
      </p:pic>
    </p:spTree>
    <p:extLst>
      <p:ext uri="{BB962C8B-B14F-4D97-AF65-F5344CB8AC3E}">
        <p14:creationId xmlns:p14="http://schemas.microsoft.com/office/powerpoint/2010/main" val="633052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09" y="1716358"/>
            <a:ext cx="2609123" cy="347883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716358"/>
            <a:ext cx="2609817" cy="34797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87" y="1716359"/>
            <a:ext cx="2635565" cy="351408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39552" y="416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РАЙОННА ВИСТАВКА-КОНКУРС </a:t>
            </a:r>
            <a:br>
              <a:rPr lang="uk-UA" dirty="0" smtClean="0"/>
            </a:br>
            <a:r>
              <a:rPr lang="uk-UA" dirty="0" smtClean="0"/>
              <a:t>«ГАЛЕРЕЯ МИСТЕЦТВ»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722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0" y="1628801"/>
            <a:ext cx="3179065" cy="42387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7131" y="2126384"/>
            <a:ext cx="4250754" cy="3188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192" y="2115882"/>
            <a:ext cx="4262757" cy="3197067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39552" y="416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РАЙОННА ВИСТАВКА-КОНКУРС </a:t>
            </a:r>
            <a:br>
              <a:rPr lang="uk-UA" dirty="0" smtClean="0"/>
            </a:br>
            <a:r>
              <a:rPr lang="uk-UA" dirty="0" smtClean="0"/>
              <a:t>«ГАЛЕРЕЯ МИСТЕЦТВ»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96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943" t="14391" r="15052" b="75630"/>
          <a:stretch/>
        </p:blipFill>
        <p:spPr bwMode="auto">
          <a:xfrm>
            <a:off x="35496" y="27384"/>
            <a:ext cx="9108504" cy="87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131840" y="131755"/>
            <a:ext cx="3731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Призові місця у конкурсі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«Галерея мистецтв»!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8" y="1268760"/>
            <a:ext cx="8778860" cy="52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1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886" y="2554586"/>
            <a:ext cx="4525963" cy="33944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4287" y="2554585"/>
            <a:ext cx="4525964" cy="3394473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ОБЛАСНА ВИСТАВКА-КОНКУРС </a:t>
            </a:r>
            <a:br>
              <a:rPr lang="uk-UA" dirty="0" smtClean="0"/>
            </a:br>
            <a:r>
              <a:rPr lang="uk-UA" dirty="0" smtClean="0"/>
              <a:t>«ГАЛЕРЕЯ МИСТЕЦТВ»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820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662" t="14391" r="15052" b="73264"/>
          <a:stretch/>
        </p:blipFill>
        <p:spPr bwMode="auto">
          <a:xfrm>
            <a:off x="0" y="0"/>
            <a:ext cx="914501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22311" y="5428689"/>
            <a:ext cx="8100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err="1"/>
              <a:t>Учениця</a:t>
            </a:r>
            <a:r>
              <a:rPr lang="ru-RU" sz="2400" i="1" dirty="0"/>
              <a:t> </a:t>
            </a:r>
            <a:r>
              <a:rPr lang="ru-RU" sz="2400" i="1" dirty="0" smtClean="0"/>
              <a:t>11-Б </a:t>
            </a:r>
            <a:r>
              <a:rPr lang="ru-RU" sz="2400" i="1" dirty="0" err="1"/>
              <a:t>класу</a:t>
            </a:r>
            <a:r>
              <a:rPr lang="ru-RU" sz="2400" i="1" dirty="0"/>
              <a:t> </a:t>
            </a:r>
            <a:r>
              <a:rPr lang="ru-RU" sz="2400" i="1" dirty="0" err="1"/>
              <a:t>Семенюк</a:t>
            </a:r>
            <a:r>
              <a:rPr lang="ru-RU" sz="2400" i="1" dirty="0"/>
              <a:t> </a:t>
            </a:r>
            <a:r>
              <a:rPr lang="ru-RU" sz="2400" i="1" dirty="0" err="1"/>
              <a:t>Марія</a:t>
            </a:r>
            <a:r>
              <a:rPr lang="ru-RU" sz="2400" i="1" dirty="0"/>
              <a:t> </a:t>
            </a:r>
            <a:r>
              <a:rPr lang="ru-RU" sz="2400" i="1" dirty="0" err="1" smtClean="0"/>
              <a:t>нагороджена</a:t>
            </a:r>
            <a:r>
              <a:rPr lang="ru-RU" sz="2400" i="1" dirty="0" smtClean="0"/>
              <a:t> грамотою за </a:t>
            </a:r>
            <a:r>
              <a:rPr lang="ru-RU" sz="2400" i="1" dirty="0" err="1" smtClean="0"/>
              <a:t>активну</a:t>
            </a:r>
            <a:r>
              <a:rPr lang="ru-RU" sz="2400" i="1" dirty="0" smtClean="0"/>
              <a:t> участь у </a:t>
            </a:r>
            <a:r>
              <a:rPr lang="ru-RU" sz="2400" i="1" dirty="0" err="1" smtClean="0"/>
              <a:t>регіональному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конкурсі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дитячого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малюнку</a:t>
            </a:r>
            <a:r>
              <a:rPr lang="ru-RU" sz="2400" i="1" dirty="0" smtClean="0"/>
              <a:t> «</a:t>
            </a:r>
            <a:r>
              <a:rPr lang="ru-RU" sz="2400" i="1" dirty="0" err="1" smtClean="0"/>
              <a:t>Охорона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праці</a:t>
            </a:r>
            <a:r>
              <a:rPr lang="ru-RU" sz="2400" i="1" dirty="0" smtClean="0"/>
              <a:t> – </a:t>
            </a:r>
            <a:r>
              <a:rPr lang="ru-RU" sz="2400" i="1" dirty="0" err="1" smtClean="0"/>
              <a:t>очима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дітей</a:t>
            </a:r>
            <a:r>
              <a:rPr lang="ru-RU" sz="2400" i="1" dirty="0" smtClean="0"/>
              <a:t>»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14584" r="21345" b="8333"/>
          <a:stretch/>
        </p:blipFill>
        <p:spPr bwMode="auto">
          <a:xfrm>
            <a:off x="1546555" y="764704"/>
            <a:ext cx="6051905" cy="449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15375" r="15052" b="6250"/>
          <a:stretch>
            <a:fillRect/>
          </a:stretch>
        </p:blipFill>
        <p:spPr bwMode="auto">
          <a:xfrm>
            <a:off x="-1016" y="0"/>
            <a:ext cx="914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662" t="14391" r="15052" b="72463"/>
          <a:stretch/>
        </p:blipFill>
        <p:spPr bwMode="auto">
          <a:xfrm>
            <a:off x="-12150" y="62954"/>
            <a:ext cx="9145016" cy="113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1348735"/>
            <a:ext cx="8496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переможцями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Левеня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74" y="2492896"/>
            <a:ext cx="76200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662" t="14391" r="15052" b="72463"/>
          <a:stretch/>
        </p:blipFill>
        <p:spPr bwMode="auto">
          <a:xfrm>
            <a:off x="0" y="0"/>
            <a:ext cx="9145016" cy="113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4036" y="1156041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переможцями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«Кенгуру»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4147" r="9445" b="3431"/>
          <a:stretch/>
        </p:blipFill>
        <p:spPr>
          <a:xfrm>
            <a:off x="2196453" y="2309117"/>
            <a:ext cx="3929787" cy="42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576064"/>
          </a:xfrm>
        </p:spPr>
        <p:txBody>
          <a:bodyPr>
            <a:noAutofit/>
          </a:bodyPr>
          <a:lstStyle/>
          <a:p>
            <a:r>
              <a:rPr lang="uk-UA" sz="2800" dirty="0" smtClean="0"/>
              <a:t>ПЕРЕМОЖЦІ РАЙОННОГО ТА ОБЛАСНОГО ЕТАПІВ КОКУРСУ «КОСМІЧНІ ФАНТАЗІЇ»</a:t>
            </a:r>
            <a:endParaRPr lang="ru-RU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943" t="14391" r="15052" b="75630"/>
          <a:stretch/>
        </p:blipFill>
        <p:spPr bwMode="auto">
          <a:xfrm>
            <a:off x="35496" y="0"/>
            <a:ext cx="9108504" cy="87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52391"/>
            <a:ext cx="3219822" cy="442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65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943" t="14391" r="15052" b="75630"/>
          <a:stretch/>
        </p:blipFill>
        <p:spPr bwMode="auto">
          <a:xfrm>
            <a:off x="18286" y="0"/>
            <a:ext cx="9108504" cy="87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7" y="607629"/>
            <a:ext cx="8292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uk-UA" dirty="0" smtClean="0"/>
              <a:t>         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РАЙОННОМУ ЕТАПІ КОНКУРСУ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«РОЗКВИТАЙ, ПИСАНКО!» ТА ДЕНЬ ВИШИВАНКИ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084">
            <a:off x="5074972" y="1956854"/>
            <a:ext cx="3561591" cy="47487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878">
            <a:off x="488508" y="1687300"/>
            <a:ext cx="3548910" cy="4731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25303" y="1248566"/>
            <a:ext cx="5832648" cy="2520280"/>
          </a:xfrm>
        </p:spPr>
        <p:txBody>
          <a:bodyPr/>
          <a:lstStyle/>
          <a:p>
            <a:pPr>
              <a:buNone/>
            </a:pPr>
            <a:r>
              <a:rPr lang="uk-UA" sz="2000" dirty="0" smtClean="0"/>
              <a:t>      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29.10.2018  в рамках Міжнародного проекту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“Міжкультурна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освіта – повага до культури та традицій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народів”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була підписана угода про співпрацю між нашим закладом освіти та Гімназійною школою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“Нестор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Уреке”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Буштень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Румунія.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01853-004B-49DB-B9D9-91296BC90F26}" type="slidenum">
              <a:rPr lang="uk-UA" smtClean="0"/>
              <a:pPr/>
              <a:t>34</a:t>
            </a:fld>
            <a:endParaRPr lang="uk-UA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605" t="15022" r="33773" b="8867"/>
          <a:stretch>
            <a:fillRect/>
          </a:stretch>
        </p:blipFill>
        <p:spPr bwMode="auto">
          <a:xfrm>
            <a:off x="295761" y="1248566"/>
            <a:ext cx="3312368" cy="233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6170" t="11769" r="33899" b="8681"/>
          <a:stretch>
            <a:fillRect/>
          </a:stretch>
        </p:blipFill>
        <p:spPr bwMode="auto">
          <a:xfrm>
            <a:off x="5004048" y="4077072"/>
            <a:ext cx="3241799" cy="241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0" y="4149080"/>
            <a:ext cx="496855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Blip>
                <a:blip r:embed="rId4"/>
              </a:buBlip>
              <a:defRPr/>
            </a:pPr>
            <a:r>
              <a:rPr lang="uk-UA" sz="2000" b="1" dirty="0" smtClean="0">
                <a:latin typeface="Bookman Old Style" pitchFamily="18" charset="0"/>
              </a:rPr>
              <a:t>18.03.2019 у рамках проекту учні 3-4-х класів брали участь у Міжнародному конкурсі літературної творчості </a:t>
            </a:r>
            <a:r>
              <a:rPr lang="uk-UA" sz="2000" b="1" dirty="0" err="1" smtClean="0">
                <a:latin typeface="Bookman Old Style" pitchFamily="18" charset="0"/>
              </a:rPr>
              <a:t>“Літературна</a:t>
            </a:r>
            <a:r>
              <a:rPr lang="uk-UA" sz="2000" b="1" dirty="0" smtClean="0">
                <a:latin typeface="Bookman Old Style" pitchFamily="18" charset="0"/>
              </a:rPr>
              <a:t> майстерня. </a:t>
            </a: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uk-UA" sz="2000" b="1" dirty="0" smtClean="0">
                <a:latin typeface="Bookman Old Style" pitchFamily="18" charset="0"/>
              </a:rPr>
              <a:t>      На теренах </a:t>
            </a:r>
            <a:r>
              <a:rPr lang="uk-UA" sz="2000" b="1" dirty="0" err="1" smtClean="0">
                <a:latin typeface="Bookman Old Style" pitchFamily="18" charset="0"/>
              </a:rPr>
              <a:t>фантазії”</a:t>
            </a:r>
            <a:endParaRPr kumimoji="0" lang="uk-UA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95761" y="85700"/>
            <a:ext cx="822960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Міжнародне партнерство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1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822F-9C79-4A3B-8C0D-26C8FCBD8D7E}" type="slidenum">
              <a:rPr lang="uk-UA" smtClean="0"/>
              <a:pPr/>
              <a:t>35</a:t>
            </a:fld>
            <a:endParaRPr lang="uk-UA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70" t="11769" r="33899" b="11863"/>
          <a:stretch>
            <a:fillRect/>
          </a:stretch>
        </p:blipFill>
        <p:spPr bwMode="auto">
          <a:xfrm>
            <a:off x="2599281" y="2204864"/>
            <a:ext cx="3988943" cy="2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1763688" y="188640"/>
            <a:ext cx="70054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Міжнародне партнерство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6" name="Рисунок 5" descr="viber image 2019-04-09 , 09.13.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54478">
            <a:off x="242972" y="1008010"/>
            <a:ext cx="2074552" cy="2766069"/>
          </a:xfrm>
          <a:prstGeom prst="rect">
            <a:avLst/>
          </a:prstGeom>
        </p:spPr>
      </p:pic>
      <p:pic>
        <p:nvPicPr>
          <p:cNvPr id="7" name="Рисунок 6" descr="viber image 2019-04-09 , 09.13.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86900">
            <a:off x="614216" y="3999890"/>
            <a:ext cx="1934308" cy="2579077"/>
          </a:xfrm>
          <a:prstGeom prst="rect">
            <a:avLst/>
          </a:prstGeom>
        </p:spPr>
      </p:pic>
      <p:pic>
        <p:nvPicPr>
          <p:cNvPr id="8" name="Рисунок 7" descr="viber image 2019-04-09 , 09.13.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649635">
            <a:off x="6541698" y="906527"/>
            <a:ext cx="1923678" cy="2564904"/>
          </a:xfrm>
          <a:prstGeom prst="rect">
            <a:avLst/>
          </a:prstGeom>
        </p:spPr>
      </p:pic>
      <p:pic>
        <p:nvPicPr>
          <p:cNvPr id="9" name="Рисунок 8" descr="viber image 2019-04-09 , 09.13.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18737">
            <a:off x="6639232" y="4045965"/>
            <a:ext cx="1865224" cy="24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5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9">
        <p14:ferris dir="l"/>
      </p:transition>
    </mc:Choice>
    <mc:Fallback xmlns="">
      <p:transition spd="slow" advTm="77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0" y="38131"/>
            <a:ext cx="8909432" cy="1143000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Співпраця з Корпусом Миру США в Україні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6361" t="12422" r="33869" b="8455"/>
          <a:stretch>
            <a:fillRect/>
          </a:stretch>
        </p:blipFill>
        <p:spPr bwMode="auto">
          <a:xfrm rot="865260">
            <a:off x="456467" y="4161573"/>
            <a:ext cx="2664296" cy="198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642" t="11769" r="33899" b="16636"/>
          <a:stretch>
            <a:fillRect/>
          </a:stretch>
        </p:blipFill>
        <p:spPr bwMode="auto">
          <a:xfrm rot="20555043">
            <a:off x="6359817" y="1800866"/>
            <a:ext cx="2376264" cy="172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 cstate="print"/>
          <a:srcRect l="6832" t="12797" r="33950" b="10423"/>
          <a:stretch>
            <a:fillRect/>
          </a:stretch>
        </p:blipFill>
        <p:spPr bwMode="auto">
          <a:xfrm rot="999379">
            <a:off x="467544" y="1484784"/>
            <a:ext cx="256828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5" cstate="print"/>
          <a:srcRect l="6279" t="11812" r="33950" b="10423"/>
          <a:stretch>
            <a:fillRect/>
          </a:stretch>
        </p:blipFill>
        <p:spPr bwMode="auto">
          <a:xfrm>
            <a:off x="3347864" y="4869160"/>
            <a:ext cx="2520280" cy="18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6" cstate="print"/>
          <a:srcRect l="2958" t="18703" r="31183" b="15345"/>
          <a:stretch>
            <a:fillRect/>
          </a:stretch>
        </p:blipFill>
        <p:spPr bwMode="auto">
          <a:xfrm rot="21051925">
            <a:off x="6089609" y="4012033"/>
            <a:ext cx="294158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7" cstate="print"/>
          <a:srcRect l="15769" t="12422" r="42724" b="9813"/>
          <a:stretch>
            <a:fillRect/>
          </a:stretch>
        </p:blipFill>
        <p:spPr bwMode="auto">
          <a:xfrm>
            <a:off x="3851920" y="2780928"/>
            <a:ext cx="1656184" cy="17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8" cstate="print"/>
          <a:srcRect l="6279" t="33468" r="37824" b="12392"/>
          <a:stretch>
            <a:fillRect/>
          </a:stretch>
        </p:blipFill>
        <p:spPr bwMode="auto">
          <a:xfrm>
            <a:off x="3203848" y="1268760"/>
            <a:ext cx="264465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981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5215" t="24235" r="38850" b="14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3508" y="188640"/>
            <a:ext cx="8856984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з представниками ОБСЄ</a:t>
            </a:r>
            <a:endParaRPr lang="ru-RU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345673"/>
            <a:ext cx="8802555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4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5215" t="24235" r="38850" b="64239"/>
          <a:stretch/>
        </p:blipFill>
        <p:spPr bwMode="auto">
          <a:xfrm>
            <a:off x="0" y="0"/>
            <a:ext cx="9144000" cy="127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781">
            <a:off x="586085" y="1886999"/>
            <a:ext cx="3025942" cy="4376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565">
            <a:off x="4586644" y="1787518"/>
            <a:ext cx="4211650" cy="4575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412776"/>
            <a:ext cx="7128792" cy="5346594"/>
          </a:xfrm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5216" t="24235" r="38849" b="65738"/>
          <a:stretch/>
        </p:blipFill>
        <p:spPr bwMode="auto">
          <a:xfrm>
            <a:off x="0" y="-1"/>
            <a:ext cx="9144000" cy="112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20297" r="23907" b="13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Шестиугольник 5"/>
          <p:cNvSpPr/>
          <p:nvPr/>
        </p:nvSpPr>
        <p:spPr>
          <a:xfrm>
            <a:off x="827584" y="1628800"/>
            <a:ext cx="1512168" cy="1368152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362</a:t>
            </a:r>
            <a:endParaRPr lang="uk-UA" sz="40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Шестиугольник 6"/>
          <p:cNvSpPr/>
          <p:nvPr/>
        </p:nvSpPr>
        <p:spPr>
          <a:xfrm>
            <a:off x="3923928" y="1628800"/>
            <a:ext cx="1512168" cy="1368152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uk-UA" sz="40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827584" y="4365104"/>
            <a:ext cx="1512168" cy="1368152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15,7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3923928" y="4365104"/>
            <a:ext cx="1512168" cy="1368152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uk-UA" sz="3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7236296" y="4293096"/>
            <a:ext cx="1512168" cy="1368152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uk-UA" sz="3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1" y="1556792"/>
            <a:ext cx="8960996" cy="5040560"/>
          </a:xfrm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5215" t="24235" r="38850" b="64915"/>
          <a:stretch/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5215" t="24235" r="39130" b="64814"/>
          <a:stretch/>
        </p:blipFill>
        <p:spPr bwMode="auto">
          <a:xfrm>
            <a:off x="0" y="0"/>
            <a:ext cx="9144000" cy="123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30466"/>
            <a:ext cx="7620000" cy="503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508" y="188640"/>
            <a:ext cx="8856984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творчості </a:t>
            </a:r>
            <a:r>
              <a:rPr lang="uk-UA" sz="4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М.Емінеску</a:t>
            </a:r>
            <a:endParaRPr lang="ru-RU" sz="4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080"/>
            <a:ext cx="9144000" cy="58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076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t="25561"/>
          <a:stretch/>
        </p:blipFill>
        <p:spPr>
          <a:xfrm>
            <a:off x="34907" y="1340768"/>
            <a:ext cx="9074183" cy="5256584"/>
          </a:xfrm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5215" t="24235" r="39403" b="67082"/>
          <a:stretch/>
        </p:blipFill>
        <p:spPr bwMode="auto">
          <a:xfrm>
            <a:off x="-1" y="0"/>
            <a:ext cx="9144001" cy="98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093" y="2093429"/>
            <a:ext cx="4869160" cy="36518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7371" y="2098748"/>
            <a:ext cx="4869160" cy="36518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4662" t="20297" r="15052" b="68277"/>
          <a:stretch/>
        </p:blipFill>
        <p:spPr bwMode="auto">
          <a:xfrm>
            <a:off x="-1016" y="0"/>
            <a:ext cx="914501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6111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662" t="20297" r="15052" b="68277"/>
          <a:stretch/>
        </p:blipFill>
        <p:spPr bwMode="auto">
          <a:xfrm>
            <a:off x="-1016" y="0"/>
            <a:ext cx="914501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75" y="1557603"/>
            <a:ext cx="5732563" cy="4299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" y="1556792"/>
            <a:ext cx="3851920" cy="4299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662" t="20297" r="15052" b="68277"/>
          <a:stretch/>
        </p:blipFill>
        <p:spPr bwMode="auto">
          <a:xfrm>
            <a:off x="-1016" y="0"/>
            <a:ext cx="914501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4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14765" r="15052" b="5501"/>
          <a:stretch>
            <a:fillRect/>
          </a:stretch>
        </p:blipFill>
        <p:spPr bwMode="auto">
          <a:xfrm>
            <a:off x="0" y="0"/>
            <a:ext cx="914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14765" r="15052" b="6486"/>
          <a:stretch>
            <a:fillRect/>
          </a:stretch>
        </p:blipFill>
        <p:spPr bwMode="auto">
          <a:xfrm>
            <a:off x="0" y="0"/>
            <a:ext cx="914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36096" y="188640"/>
            <a:ext cx="2455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Перше вересня!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62"/>
            <a:ext cx="9144000" cy="5920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14391" r="15052" b="6250"/>
          <a:stretch>
            <a:fillRect/>
          </a:stretch>
        </p:blipFill>
        <p:spPr bwMode="auto">
          <a:xfrm>
            <a:off x="-1016" y="0"/>
            <a:ext cx="914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4473" r="5754" b="17798"/>
          <a:stretch/>
        </p:blipFill>
        <p:spPr>
          <a:xfrm>
            <a:off x="0" y="908720"/>
            <a:ext cx="9161510" cy="5949280"/>
          </a:xfrm>
        </p:spPr>
      </p:pic>
      <p:sp>
        <p:nvSpPr>
          <p:cNvPr id="5" name="TextBox 4"/>
          <p:cNvSpPr txBox="1"/>
          <p:nvPr/>
        </p:nvSpPr>
        <p:spPr>
          <a:xfrm>
            <a:off x="5292080" y="295775"/>
            <a:ext cx="1846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Миру!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23250" r="23907" b="6250"/>
          <a:stretch>
            <a:fillRect/>
          </a:stretch>
        </p:blipFill>
        <p:spPr bwMode="auto">
          <a:xfrm>
            <a:off x="-2515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" y="2952328"/>
            <a:ext cx="1512168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ІІ категорія 5</a:t>
            </a:r>
            <a:endParaRPr lang="uk-UA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62472" y="2599006"/>
            <a:ext cx="158417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І категорія 7</a:t>
            </a:r>
            <a:endParaRPr lang="uk-UA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332" y="4605183"/>
            <a:ext cx="158417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спеціаліст 10</a:t>
            </a:r>
            <a:endParaRPr lang="uk-UA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3327822"/>
            <a:ext cx="2016224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Вища категорія 22</a:t>
            </a:r>
            <a:endParaRPr lang="uk-UA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18448" y="2348880"/>
            <a:ext cx="3250704" cy="799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Медаль 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 років незалежності  1</a:t>
            </a:r>
            <a:endParaRPr lang="uk-UA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86359" y="3431751"/>
            <a:ext cx="2220888" cy="49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Вчитель – методист 10 </a:t>
            </a:r>
            <a:r>
              <a:rPr lang="uk-UA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uk-U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95848" y="4057501"/>
            <a:ext cx="1944216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Старший вчитель 6</a:t>
            </a:r>
            <a:endParaRPr lang="uk-UA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4560" y="4117672"/>
            <a:ext cx="2160240" cy="5621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Молоді вчителі 9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14391" r="15052" b="5876"/>
          <a:stretch>
            <a:fillRect/>
          </a:stretch>
        </p:blipFill>
        <p:spPr bwMode="auto">
          <a:xfrm>
            <a:off x="0" y="0"/>
            <a:ext cx="914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3977"/>
          <a:stretch/>
        </p:blipFill>
        <p:spPr>
          <a:xfrm>
            <a:off x="-1" y="908720"/>
            <a:ext cx="9135907" cy="5256584"/>
          </a:xfrm>
        </p:spPr>
      </p:pic>
      <p:sp>
        <p:nvSpPr>
          <p:cNvPr id="5" name="TextBox 4"/>
          <p:cNvSpPr txBox="1"/>
          <p:nvPr/>
        </p:nvSpPr>
        <p:spPr>
          <a:xfrm>
            <a:off x="4572508" y="188640"/>
            <a:ext cx="37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Захисника України!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14391" r="15052" b="6250"/>
          <a:stretch>
            <a:fillRect/>
          </a:stretch>
        </p:blipFill>
        <p:spPr bwMode="auto">
          <a:xfrm>
            <a:off x="0" y="0"/>
            <a:ext cx="914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27984" y="188640"/>
            <a:ext cx="4661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пам'яті жертв голодомору.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Акція «Запали свічку»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" y="1105635"/>
            <a:ext cx="4993240" cy="5752365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60969"/>
            <a:ext cx="4301171" cy="5797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5215" t="20297" r="14499" b="6250"/>
          <a:stretch>
            <a:fillRect/>
          </a:stretch>
        </p:blipFill>
        <p:spPr bwMode="auto">
          <a:xfrm>
            <a:off x="-1016" y="0"/>
            <a:ext cx="914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" y="908720"/>
            <a:ext cx="8953547" cy="6013083"/>
          </a:xfrm>
        </p:spPr>
      </p:pic>
      <p:sp>
        <p:nvSpPr>
          <p:cNvPr id="5" name="TextBox 4"/>
          <p:cNvSpPr txBox="1"/>
          <p:nvPr/>
        </p:nvSpPr>
        <p:spPr>
          <a:xfrm>
            <a:off x="4000046" y="526606"/>
            <a:ext cx="510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Акція «Допоможи взимку птахам»!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20297" r="23907" b="98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1" t="20437" r="28179" b="11932"/>
          <a:stretch/>
        </p:blipFill>
        <p:spPr bwMode="auto">
          <a:xfrm>
            <a:off x="0" y="1628800"/>
            <a:ext cx="9036496" cy="494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4048" y="762270"/>
            <a:ext cx="3273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Новорічні композиції!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5216" t="14391" r="14498" b="6250"/>
          <a:stretch>
            <a:fillRect/>
          </a:stretch>
        </p:blipFill>
        <p:spPr bwMode="auto">
          <a:xfrm>
            <a:off x="0" y="0"/>
            <a:ext cx="914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508" y="295774"/>
            <a:ext cx="3820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пам'яті Героїв Крут!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8720"/>
            <a:ext cx="9144000" cy="5949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5216" t="20297" r="15052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75294"/>
          </a:xfrm>
        </p:spPr>
      </p:pic>
      <p:sp>
        <p:nvSpPr>
          <p:cNvPr id="5" name="TextBox 4"/>
          <p:cNvSpPr txBox="1"/>
          <p:nvPr/>
        </p:nvSpPr>
        <p:spPr>
          <a:xfrm>
            <a:off x="5292080" y="295775"/>
            <a:ext cx="2755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Рідної Мови!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20297" r="15052" b="6250"/>
          <a:stretch>
            <a:fillRect/>
          </a:stretch>
        </p:blipFill>
        <p:spPr bwMode="auto">
          <a:xfrm>
            <a:off x="0" y="0"/>
            <a:ext cx="914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3" r="8696"/>
          <a:stretch/>
        </p:blipFill>
        <p:spPr>
          <a:xfrm>
            <a:off x="16411" y="794849"/>
            <a:ext cx="9127589" cy="6063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1960" y="139544"/>
            <a:ext cx="4902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народження Т. Г. Шевченка!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5215" t="14391" r="15052" b="6250"/>
          <a:stretch>
            <a:fillRect/>
          </a:stretch>
        </p:blipFill>
        <p:spPr bwMode="auto">
          <a:xfrm>
            <a:off x="0" y="0"/>
            <a:ext cx="9073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2428" b="12494"/>
          <a:stretch/>
        </p:blipFill>
        <p:spPr>
          <a:xfrm>
            <a:off x="9094" y="1196752"/>
            <a:ext cx="9170821" cy="5400600"/>
          </a:xfrm>
        </p:spPr>
      </p:pic>
      <p:sp>
        <p:nvSpPr>
          <p:cNvPr id="5" name="TextBox 4"/>
          <p:cNvSpPr txBox="1"/>
          <p:nvPr/>
        </p:nvSpPr>
        <p:spPr>
          <a:xfrm>
            <a:off x="4716016" y="224880"/>
            <a:ext cx="400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травня – День Перемоги!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15215" t="24235" r="38850" b="13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25219" r="38850" b="14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3999" cy="5805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lum bright="-13000" contrast="14000"/>
          </a:blip>
          <a:srcRect l="14662" t="24609" r="38850" b="14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2564904"/>
            <a:ext cx="1584176" cy="504056"/>
          </a:xfrm>
          <a:prstGeom prst="rect">
            <a:avLst/>
          </a:prstGeom>
          <a:solidFill>
            <a:srgbClr val="EBC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uk-U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2564904"/>
            <a:ext cx="1512168" cy="504056"/>
          </a:xfrm>
          <a:prstGeom prst="rect">
            <a:avLst/>
          </a:prstGeom>
          <a:solidFill>
            <a:srgbClr val="EBC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uk-U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564904"/>
            <a:ext cx="1584176" cy="504056"/>
          </a:xfrm>
          <a:prstGeom prst="rect">
            <a:avLst/>
          </a:prstGeom>
          <a:solidFill>
            <a:srgbClr val="EBC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uk-U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00192" y="2564904"/>
            <a:ext cx="1584176" cy="504056"/>
          </a:xfrm>
          <a:prstGeom prst="rect">
            <a:avLst/>
          </a:prstGeom>
          <a:solidFill>
            <a:srgbClr val="EBC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uk-U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0394" y="3356397"/>
            <a:ext cx="7992888" cy="2952328"/>
          </a:xfrm>
          <a:prstGeom prst="rect">
            <a:avLst/>
          </a:prstGeom>
          <a:solidFill>
            <a:schemeClr val="accent6">
              <a:lumMod val="60000"/>
              <a:lumOff val="4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Класів з посиленим вивченням англійської мови – 1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Класів з посиленим вивченням української мови – 4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Профільних класів:</a:t>
            </a:r>
          </a:p>
          <a:p>
            <a:pPr>
              <a:lnSpc>
                <a:spcPct val="150000"/>
              </a:lnSpc>
            </a:pP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профіль української філології – 4</a:t>
            </a:r>
          </a:p>
          <a:p>
            <a:pPr>
              <a:lnSpc>
                <a:spcPct val="150000"/>
              </a:lnSpc>
            </a:pP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Мова навчання: українська та румунська.</a:t>
            </a:r>
          </a:p>
          <a:p>
            <a:pPr>
              <a:lnSpc>
                <a:spcPct val="150000"/>
              </a:lnSpc>
            </a:pP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Станом на 01.09.2018   -  362 учнів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</a:rPr>
              <a:t> 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Осінній ярмарок</a:t>
            </a: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5" y="4293095"/>
            <a:ext cx="3144349" cy="2358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5" y="836712"/>
            <a:ext cx="3035829" cy="2276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16" y="805779"/>
            <a:ext cx="3035829" cy="227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65" y="4543044"/>
            <a:ext cx="3131840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14" y="1998665"/>
            <a:ext cx="2499742" cy="33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677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5215" t="24235" r="38850" b="14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3508" y="188640"/>
            <a:ext cx="885698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Свято Миколая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968"/>
            <a:ext cx="9144000" cy="5660032"/>
          </a:xfrm>
        </p:spPr>
      </p:pic>
    </p:spTree>
    <p:extLst>
      <p:ext uri="{BB962C8B-B14F-4D97-AF65-F5344CB8AC3E}">
        <p14:creationId xmlns:p14="http://schemas.microsoft.com/office/powerpoint/2010/main" val="31125598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5215" t="24235" r="38850" b="14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3508" y="188640"/>
            <a:ext cx="885698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Новий Рік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51321"/>
            <a:ext cx="7884876" cy="5706679"/>
          </a:xfrm>
        </p:spPr>
      </p:pic>
    </p:spTree>
    <p:extLst>
      <p:ext uri="{BB962C8B-B14F-4D97-AF65-F5344CB8AC3E}">
        <p14:creationId xmlns:p14="http://schemas.microsoft.com/office/powerpoint/2010/main" val="31125598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5215" t="24235" r="38850" b="14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3508" y="188640"/>
            <a:ext cx="885698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з випускниками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968"/>
            <a:ext cx="9143999" cy="5660032"/>
          </a:xfrm>
        </p:spPr>
      </p:pic>
    </p:spTree>
    <p:extLst>
      <p:ext uri="{BB962C8B-B14F-4D97-AF65-F5344CB8AC3E}">
        <p14:creationId xmlns:p14="http://schemas.microsoft.com/office/powerpoint/2010/main" val="3112559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5215" t="24235" r="38850" b="14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3508" y="188640"/>
            <a:ext cx="885698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Свято </a:t>
            </a:r>
            <a:r>
              <a:rPr lang="uk-UA" sz="5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Мерцишора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7968"/>
            <a:ext cx="9144000" cy="5660032"/>
          </a:xfrm>
        </p:spPr>
      </p:pic>
    </p:spTree>
    <p:extLst>
      <p:ext uri="{BB962C8B-B14F-4D97-AF65-F5344CB8AC3E}">
        <p14:creationId xmlns:p14="http://schemas.microsoft.com/office/powerpoint/2010/main" val="31125598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uk-UA" sz="49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3790">
            <a:off x="227952" y="1240915"/>
            <a:ext cx="4516424" cy="33873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16">
            <a:off x="4291308" y="2951557"/>
            <a:ext cx="4487804" cy="33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389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18703" r="23907" b="114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/>
              <a:t> </a:t>
            </a:r>
            <a:r>
              <a:rPr lang="uk-UA" sz="3200" dirty="0" smtClean="0"/>
              <a:t> МЕДИЧНИЙ СУПРОВІД ОСВІТНЬОГО ПРОЦЕСУ</a:t>
            </a:r>
            <a:endParaRPr lang="uk-UA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1417639"/>
            <a:ext cx="5791022" cy="5440362"/>
          </a:xfrm>
        </p:spPr>
      </p:pic>
      <p:sp>
        <p:nvSpPr>
          <p:cNvPr id="5" name="Прямоугольник 4"/>
          <p:cNvSpPr/>
          <p:nvPr/>
        </p:nvSpPr>
        <p:spPr>
          <a:xfrm>
            <a:off x="1338667" y="396789"/>
            <a:ext cx="216024" cy="3757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1854" y="2175854"/>
            <a:ext cx="5440362" cy="3923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21282" r="23907" b="98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1" y="2420888"/>
            <a:ext cx="8136904" cy="243143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Оздоровлення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4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 b="30909"/>
          <a:stretch/>
        </p:blipFill>
        <p:spPr>
          <a:xfrm>
            <a:off x="0" y="2941711"/>
            <a:ext cx="9144000" cy="3920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8" b="30303"/>
          <a:stretch/>
        </p:blipFill>
        <p:spPr>
          <a:xfrm>
            <a:off x="0" y="0"/>
            <a:ext cx="9144000" cy="30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2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14391" r="23907" b="15719"/>
          <a:stretch>
            <a:fillRect/>
          </a:stretch>
        </p:blipFill>
        <p:spPr bwMode="auto">
          <a:xfrm>
            <a:off x="0" y="-1"/>
            <a:ext cx="9144000" cy="6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41564"/>
            <a:ext cx="8229600" cy="1143000"/>
          </a:xfrm>
        </p:spPr>
        <p:txBody>
          <a:bodyPr/>
          <a:lstStyle/>
          <a:p>
            <a:pPr algn="l"/>
            <a:r>
              <a:rPr lang="uk-U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Сайт школи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318800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/>
              <a:t>http://boyany-school.edukit.cv.ua</a:t>
            </a:r>
            <a:endParaRPr lang="ru-RU" sz="28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822F-9C79-4A3B-8C0D-26C8FCBD8D7E}" type="slidenum">
              <a:rPr lang="uk-UA" smtClean="0"/>
              <a:pPr/>
              <a:t>70</a:t>
            </a:fld>
            <a:endParaRPr lang="uk-UA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l="6361" t="9469" r="7857" b="8829"/>
          <a:stretch>
            <a:fillRect/>
          </a:stretch>
        </p:blipFill>
        <p:spPr bwMode="auto">
          <a:xfrm>
            <a:off x="0" y="1052736"/>
            <a:ext cx="91440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92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21282" r="23907" b="88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22266" r="23907" b="88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20297" r="23907" b="98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95736" y="1700808"/>
            <a:ext cx="5904656" cy="72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КАПІТАЛЬНИЙ  РЕМОНТ  ШКІЛЬНОГО АВТОБУСУ</a:t>
            </a:r>
            <a:endParaRPr lang="uk-UA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4941168"/>
            <a:ext cx="5904656" cy="792088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СТВОРЕННЯ  ОСВІТНЬОГО  СЕРЕДОВИЩА ДВОХ КАБІНЕТІВ ДЛЯ УЧНІВ, ЩО НАВЧАТИМУТЬСЯ У 1-Х КЛАСАХ НУШ</a:t>
            </a: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3994" t="25219" r="3157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517" t="19313" r="23907" b="61501"/>
          <a:stretch/>
        </p:blipFill>
        <p:spPr bwMode="auto">
          <a:xfrm>
            <a:off x="0" y="0"/>
            <a:ext cx="9144000" cy="185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56509"/>
            <a:ext cx="6714403" cy="50358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19321" r="24396" b="62571"/>
          <a:stretch>
            <a:fillRect/>
          </a:stretch>
        </p:blipFill>
        <p:spPr bwMode="auto">
          <a:xfrm>
            <a:off x="0" y="188640"/>
            <a:ext cx="89644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77142212"/>
              </p:ext>
            </p:extLst>
          </p:nvPr>
        </p:nvGraphicFramePr>
        <p:xfrm>
          <a:off x="1547664" y="2204864"/>
          <a:ext cx="6096000" cy="3760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3416</TotalTime>
  <Words>429</Words>
  <Application>Microsoft Office PowerPoint</Application>
  <PresentationFormat>Экран (4:3)</PresentationFormat>
  <Paragraphs>96</Paragraphs>
  <Slides>74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81" baseType="lpstr">
      <vt:lpstr>Arial</vt:lpstr>
      <vt:lpstr>Bookman Old Style</vt:lpstr>
      <vt:lpstr>Calibri</vt:lpstr>
      <vt:lpstr>Monotype Corsiva</vt:lpstr>
      <vt:lpstr>Segoe UI Black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Районна конференція в рамках  Всеукраїнської екпедиції учнівської молоді  «Моя Батьківщина - Україна»  в секції «Духовна спадщина мого роду»</vt:lpstr>
      <vt:lpstr>Презентация PowerPoint</vt:lpstr>
      <vt:lpstr>Презентация PowerPoint</vt:lpstr>
      <vt:lpstr>ХІІ Міжнародний конкурс  еколого - валеологічного спрямування  «Ось мій рідний край, ось мій рідний дім» </vt:lpstr>
      <vt:lpstr>РЕЗУЛЬТАТИВНІСТЬ УЧАСТІ У  ХУІІІ ВСЕУКРАЇНСЬКОМУ КОНКУРСІ  УЧНІВСЬКОЇ ТВОРЧОСТІ </vt:lpstr>
      <vt:lpstr>РАЙОННИЙ ЕТАП ОБЛАСНОГО КОНКУРСУ УЧНІВСЬКИХ НАУКОВИХ РОБІТ «УКРАЇНСЬКИЙ ВИМІР ПРОЦЕСІВ ЄВРОПЕЙСЬКОЇ ІНТЕГРАЦІЇ»</vt:lpstr>
      <vt:lpstr>Презентация PowerPoint</vt:lpstr>
      <vt:lpstr>Презентация PowerPoint</vt:lpstr>
      <vt:lpstr>Презентация PowerPoint</vt:lpstr>
      <vt:lpstr>ОБЛАСНА ВИСТАВКА-КОНКУРС  «ГАЛЕРЕЯ МИСТЕЦТВ»</vt:lpstr>
      <vt:lpstr>Презентация PowerPoint</vt:lpstr>
      <vt:lpstr>Презентация PowerPoint</vt:lpstr>
      <vt:lpstr>Презентация PowerPoint</vt:lpstr>
      <vt:lpstr>ПЕРЕМОЖЦІ РАЙОННОГО ТА ОБЛАСНОГО ЕТАПІВ КОКУРСУ «КОСМІЧНІ ФАНТАЗІЇ»</vt:lpstr>
      <vt:lpstr>Презентация PowerPoint</vt:lpstr>
      <vt:lpstr>Презентация PowerPoint</vt:lpstr>
      <vt:lpstr>Міжнародне партнерство</vt:lpstr>
      <vt:lpstr>Співпраця з Корпусом Миру США в Україні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Осінній ярмарок </vt:lpstr>
      <vt:lpstr>Презентация PowerPoint</vt:lpstr>
      <vt:lpstr>Презентация PowerPoint</vt:lpstr>
      <vt:lpstr>Презентация PowerPoint</vt:lpstr>
      <vt:lpstr>Презентация PowerPoint</vt:lpstr>
      <vt:lpstr>8 Березня </vt:lpstr>
      <vt:lpstr>Презентация PowerPoint</vt:lpstr>
      <vt:lpstr>  МЕДИЧНИЙ СУПРОВІД ОСВІТНЬОГО ПРОЦЕСУ</vt:lpstr>
      <vt:lpstr>Презентация PowerPoint</vt:lpstr>
      <vt:lpstr>Презентация PowerPoint</vt:lpstr>
      <vt:lpstr>Сайт школи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Користувач Windows</dc:creator>
  <cp:lastModifiedBy>Dell</cp:lastModifiedBy>
  <cp:revision>337</cp:revision>
  <dcterms:created xsi:type="dcterms:W3CDTF">2018-05-27T07:29:14Z</dcterms:created>
  <dcterms:modified xsi:type="dcterms:W3CDTF">2019-07-07T17:48:45Z</dcterms:modified>
</cp:coreProperties>
</file>