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1" r:id="rId3"/>
    <p:sldId id="322" r:id="rId4"/>
    <p:sldId id="312" r:id="rId5"/>
    <p:sldId id="257" r:id="rId6"/>
    <p:sldId id="319" r:id="rId7"/>
    <p:sldId id="321" r:id="rId8"/>
    <p:sldId id="314" r:id="rId9"/>
    <p:sldId id="326" r:id="rId10"/>
    <p:sldId id="261" r:id="rId11"/>
    <p:sldId id="320" r:id="rId12"/>
    <p:sldId id="315" r:id="rId13"/>
    <p:sldId id="316" r:id="rId14"/>
    <p:sldId id="318" r:id="rId15"/>
    <p:sldId id="262" r:id="rId16"/>
    <p:sldId id="263" r:id="rId17"/>
    <p:sldId id="317" r:id="rId18"/>
    <p:sldId id="264" r:id="rId19"/>
    <p:sldId id="265" r:id="rId20"/>
    <p:sldId id="266" r:id="rId21"/>
    <p:sldId id="270" r:id="rId22"/>
    <p:sldId id="282" r:id="rId23"/>
    <p:sldId id="281" r:id="rId24"/>
    <p:sldId id="285" r:id="rId25"/>
    <p:sldId id="286" r:id="rId26"/>
    <p:sldId id="280" r:id="rId27"/>
    <p:sldId id="258" r:id="rId28"/>
    <p:sldId id="267" r:id="rId29"/>
    <p:sldId id="302" r:id="rId30"/>
    <p:sldId id="324" r:id="rId31"/>
    <p:sldId id="289" r:id="rId32"/>
    <p:sldId id="291" r:id="rId33"/>
    <p:sldId id="283" r:id="rId34"/>
    <p:sldId id="278" r:id="rId35"/>
    <p:sldId id="271" r:id="rId36"/>
    <p:sldId id="272" r:id="rId37"/>
    <p:sldId id="273" r:id="rId38"/>
    <p:sldId id="304" r:id="rId39"/>
    <p:sldId id="274" r:id="rId40"/>
    <p:sldId id="275" r:id="rId41"/>
    <p:sldId id="276" r:id="rId42"/>
    <p:sldId id="277" r:id="rId43"/>
    <p:sldId id="287" r:id="rId44"/>
    <p:sldId id="292" r:id="rId45"/>
    <p:sldId id="305" r:id="rId46"/>
    <p:sldId id="306" r:id="rId47"/>
    <p:sldId id="293" r:id="rId48"/>
    <p:sldId id="310" r:id="rId49"/>
    <p:sldId id="259" r:id="rId50"/>
    <p:sldId id="296" r:id="rId51"/>
    <p:sldId id="290" r:id="rId52"/>
    <p:sldId id="298" r:id="rId53"/>
    <p:sldId id="284" r:id="rId54"/>
    <p:sldId id="294" r:id="rId55"/>
    <p:sldId id="309" r:id="rId56"/>
    <p:sldId id="327" r:id="rId57"/>
    <p:sldId id="295" r:id="rId58"/>
    <p:sldId id="300" r:id="rId59"/>
    <p:sldId id="301" r:id="rId60"/>
    <p:sldId id="288" r:id="rId61"/>
    <p:sldId id="328" r:id="rId62"/>
    <p:sldId id="260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294" autoAdjust="0"/>
    <p:restoredTop sz="94660"/>
  </p:normalViewPr>
  <p:slideViewPr>
    <p:cSldViewPr>
      <p:cViewPr varScale="1">
        <p:scale>
          <a:sx n="68" d="100"/>
          <a:sy n="68" d="100"/>
        </p:scale>
        <p:origin x="-14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99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png"/><Relationship Id="rId9" Type="http://schemas.openxmlformats.org/officeDocument/2006/relationships/image" Target="../media/image9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Relationship Id="rId9" Type="http://schemas.openxmlformats.org/officeDocument/2006/relationships/image" Target="../media/image1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59.png"/><Relationship Id="rId7" Type="http://schemas.openxmlformats.org/officeDocument/2006/relationships/image" Target="../media/image16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10" Type="http://schemas.openxmlformats.org/officeDocument/2006/relationships/image" Target="../media/image166.png"/><Relationship Id="rId4" Type="http://schemas.openxmlformats.org/officeDocument/2006/relationships/image" Target="../media/image160.jpeg"/><Relationship Id="rId9" Type="http://schemas.openxmlformats.org/officeDocument/2006/relationships/image" Target="../media/image16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4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579534301_2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255722">
            <a:off x="595698" y="858588"/>
            <a:ext cx="7772400" cy="2644246"/>
          </a:xfrm>
        </p:spPr>
        <p:txBody>
          <a:bodyPr>
            <a:normAutofit/>
          </a:bodyPr>
          <a:lstStyle/>
          <a:p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Самоаналіз діяльності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БОЯНСЬКОЇ ЗОШ І-ІІІ СТУПЕНІВ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БОЯНСЬКОЇ СІЛЬСЬКОЇ РАДИ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за 2020-2021 навчальний рік</a:t>
            </a:r>
            <a:endParaRPr lang="ru-RU" sz="3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Без названи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589" y="4000504"/>
            <a:ext cx="4088650" cy="2857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mlconvd-kRcRgf2x1.jpg"/>
          <p:cNvPicPr>
            <a:picLocks noGrp="1" noChangeAspect="1"/>
          </p:cNvPicPr>
          <p:nvPr>
            <p:ph idx="1"/>
          </p:nvPr>
        </p:nvPicPr>
        <p:blipFill>
          <a:blip r:embed="rId2"/>
          <a:srcRect t="9375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857224" y="214290"/>
            <a:ext cx="5500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Наповнюваність класів станом на 29.05.2021 р.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57160" y="1214423"/>
          <a:ext cx="8358241" cy="2468027"/>
        </p:xfrm>
        <a:graphic>
          <a:graphicData uri="http://schemas.openxmlformats.org/drawingml/2006/table">
            <a:tbl>
              <a:tblPr/>
              <a:tblGrid>
                <a:gridCol w="287021"/>
                <a:gridCol w="335684"/>
                <a:gridCol w="423109"/>
                <a:gridCol w="395891"/>
                <a:gridCol w="362899"/>
                <a:gridCol w="338157"/>
                <a:gridCol w="350528"/>
                <a:gridCol w="351353"/>
                <a:gridCol w="350528"/>
                <a:gridCol w="350528"/>
                <a:gridCol w="350528"/>
                <a:gridCol w="470119"/>
                <a:gridCol w="351353"/>
                <a:gridCol w="350528"/>
                <a:gridCol w="350528"/>
                <a:gridCol w="350528"/>
                <a:gridCol w="351353"/>
                <a:gridCol w="470119"/>
                <a:gridCol w="470119"/>
                <a:gridCol w="350528"/>
                <a:gridCol w="473420"/>
                <a:gridCol w="473420"/>
              </a:tblGrid>
              <a:tr h="511435">
                <a:tc gridSpan="2">
                  <a:txBody>
                    <a:bodyPr/>
                    <a:lstStyle/>
                    <a:p>
                      <a:pPr marL="90170" algn="ctr">
                        <a:lnSpc>
                          <a:spcPts val="1575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300" b="1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D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90170" algn="ctr">
                        <a:lnSpc>
                          <a:spcPts val="1575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300" b="1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D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90170" algn="ctr">
                        <a:lnSpc>
                          <a:spcPts val="1575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300" b="1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D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90170" algn="ctr">
                        <a:lnSpc>
                          <a:spcPts val="1575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300" b="1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D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90170" algn="ctr">
                        <a:lnSpc>
                          <a:spcPts val="1575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300" b="1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D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90170" algn="ctr">
                        <a:lnSpc>
                          <a:spcPts val="1575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300" b="1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D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90170" algn="ctr">
                        <a:lnSpc>
                          <a:spcPts val="1575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300" b="1" dirty="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D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90170" algn="ctr">
                        <a:lnSpc>
                          <a:spcPts val="1575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300" b="1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D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90170" algn="ctr">
                        <a:lnSpc>
                          <a:spcPts val="1575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300" b="1" dirty="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D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90170">
                        <a:lnSpc>
                          <a:spcPts val="1575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300" b="1" dirty="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D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90170">
                        <a:lnSpc>
                          <a:spcPts val="1575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300" b="1" dirty="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D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31638">
                <a:tc>
                  <a:txBody>
                    <a:bodyPr/>
                    <a:lstStyle/>
                    <a:p>
                      <a:pPr marL="90170">
                        <a:lnSpc>
                          <a:spcPts val="1185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300" dirty="0">
                          <a:latin typeface="Times New Roman"/>
                          <a:ea typeface="Times New Roman"/>
                          <a:cs typeface="Times New Roman"/>
                        </a:rPr>
                        <a:t>Класів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035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300" dirty="0">
                          <a:latin typeface="Times New Roman"/>
                          <a:ea typeface="Times New Roman"/>
                          <a:cs typeface="Times New Roman"/>
                        </a:rPr>
                        <a:t>Учнів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BDB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195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300" dirty="0">
                          <a:latin typeface="Times New Roman"/>
                          <a:ea typeface="Times New Roman"/>
                          <a:cs typeface="Times New Roman"/>
                        </a:rPr>
                        <a:t>Класів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04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300">
                          <a:latin typeface="Times New Roman"/>
                          <a:ea typeface="Times New Roman"/>
                          <a:cs typeface="Times New Roman"/>
                        </a:rPr>
                        <a:t>Учнів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BDB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215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300" dirty="0">
                          <a:latin typeface="Times New Roman"/>
                          <a:ea typeface="Times New Roman"/>
                          <a:cs typeface="Times New Roman"/>
                        </a:rPr>
                        <a:t>Класів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05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300" dirty="0">
                          <a:latin typeface="Times New Roman"/>
                          <a:ea typeface="Times New Roman"/>
                          <a:cs typeface="Times New Roman"/>
                        </a:rPr>
                        <a:t>Учнів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BDB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22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300" dirty="0">
                          <a:latin typeface="Times New Roman"/>
                          <a:ea typeface="Times New Roman"/>
                          <a:cs typeface="Times New Roman"/>
                        </a:rPr>
                        <a:t>Класів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055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300" dirty="0">
                          <a:latin typeface="Times New Roman"/>
                          <a:ea typeface="Times New Roman"/>
                          <a:cs typeface="Times New Roman"/>
                        </a:rPr>
                        <a:t>Учнів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BDB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225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300" dirty="0">
                          <a:latin typeface="Times New Roman"/>
                          <a:ea typeface="Times New Roman"/>
                          <a:cs typeface="Times New Roman"/>
                        </a:rPr>
                        <a:t>Класів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075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300" dirty="0">
                          <a:latin typeface="Times New Roman"/>
                          <a:ea typeface="Times New Roman"/>
                          <a:cs typeface="Times New Roman"/>
                        </a:rPr>
                        <a:t>Учнів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BDB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225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300" dirty="0">
                          <a:latin typeface="Times New Roman"/>
                          <a:ea typeface="Times New Roman"/>
                          <a:cs typeface="Times New Roman"/>
                        </a:rPr>
                        <a:t>Класів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08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300" dirty="0">
                          <a:latin typeface="Times New Roman"/>
                          <a:ea typeface="Times New Roman"/>
                          <a:cs typeface="Times New Roman"/>
                        </a:rPr>
                        <a:t>Учнів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BDB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24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300" dirty="0">
                          <a:latin typeface="Times New Roman"/>
                          <a:ea typeface="Times New Roman"/>
                          <a:cs typeface="Times New Roman"/>
                        </a:rPr>
                        <a:t>Класів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09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300" dirty="0">
                          <a:latin typeface="Times New Roman"/>
                          <a:ea typeface="Times New Roman"/>
                          <a:cs typeface="Times New Roman"/>
                        </a:rPr>
                        <a:t>Учнів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BDB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25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300" dirty="0">
                          <a:latin typeface="Times New Roman"/>
                          <a:ea typeface="Times New Roman"/>
                          <a:cs typeface="Times New Roman"/>
                        </a:rPr>
                        <a:t>Класів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095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300" dirty="0">
                          <a:latin typeface="Times New Roman"/>
                          <a:ea typeface="Times New Roman"/>
                          <a:cs typeface="Times New Roman"/>
                        </a:rPr>
                        <a:t>Учнів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BDB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575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300" dirty="0">
                          <a:latin typeface="Times New Roman"/>
                          <a:ea typeface="Times New Roman"/>
                          <a:cs typeface="Times New Roman"/>
                        </a:rPr>
                        <a:t>Класів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105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300" dirty="0">
                          <a:latin typeface="Times New Roman"/>
                          <a:ea typeface="Times New Roman"/>
                          <a:cs typeface="Times New Roman"/>
                        </a:rPr>
                        <a:t>Учнів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BDB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57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300" dirty="0">
                          <a:latin typeface="Times New Roman"/>
                          <a:ea typeface="Times New Roman"/>
                          <a:cs typeface="Times New Roman"/>
                        </a:rPr>
                        <a:t>Класів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11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300" dirty="0">
                          <a:latin typeface="Times New Roman"/>
                          <a:ea typeface="Times New Roman"/>
                          <a:cs typeface="Times New Roman"/>
                        </a:rPr>
                        <a:t>Учнів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BDB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57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300" dirty="0">
                          <a:latin typeface="Times New Roman"/>
                          <a:ea typeface="Times New Roman"/>
                          <a:cs typeface="Times New Roman"/>
                        </a:rPr>
                        <a:t>Класів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13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300" dirty="0">
                          <a:latin typeface="Times New Roman"/>
                          <a:ea typeface="Times New Roman"/>
                          <a:cs typeface="Times New Roman"/>
                        </a:rPr>
                        <a:t>Учнів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BDB"/>
                    </a:solidFill>
                  </a:tcPr>
                </a:tc>
              </a:tr>
              <a:tr h="824954">
                <a:tc>
                  <a:txBody>
                    <a:bodyPr/>
                    <a:lstStyle/>
                    <a:p>
                      <a:pPr marL="90170">
                        <a:lnSpc>
                          <a:spcPts val="157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57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 dirty="0">
                          <a:latin typeface="Times New Roman"/>
                          <a:ea typeface="Times New Roman"/>
                          <a:cs typeface="Times New Roman"/>
                        </a:rPr>
                        <a:t>37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BDB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57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57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 dirty="0">
                          <a:latin typeface="Times New Roman"/>
                          <a:ea typeface="Times New Roman"/>
                          <a:cs typeface="Times New Roman"/>
                        </a:rPr>
                        <a:t>39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BDB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57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57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 dirty="0"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BDB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57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57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 dirty="0">
                          <a:latin typeface="Times New Roman"/>
                          <a:ea typeface="Times New Roman"/>
                          <a:cs typeface="Times New Roman"/>
                        </a:rPr>
                        <a:t>43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BDB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57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57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 dirty="0"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BDB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57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57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 dirty="0"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BDB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57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57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 dirty="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BDB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57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57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 dirty="0"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BDB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57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57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 dirty="0"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BDB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57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57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 dirty="0"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BDB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57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57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 dirty="0"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DBD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mlconvd-kRcRgf2x1.jpg"/>
          <p:cNvPicPr>
            <a:picLocks noChangeAspect="1"/>
          </p:cNvPicPr>
          <p:nvPr/>
        </p:nvPicPr>
        <p:blipFill>
          <a:blip r:embed="rId2"/>
          <a:srcRect t="7291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Содержимое 4" descr="204941199_291966432685951_1061311064771497856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643050"/>
            <a:ext cx="4595102" cy="3446327"/>
          </a:xfrm>
        </p:spPr>
      </p:pic>
      <p:pic>
        <p:nvPicPr>
          <p:cNvPr id="6" name="Рисунок 5" descr="205160055_328750355369261_6756795355138655398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81499" y="2786058"/>
            <a:ext cx="4962501" cy="37218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14414" y="142852"/>
            <a:ext cx="39622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Музей </a:t>
            </a:r>
            <a:r>
              <a:rPr lang="ru-RU" sz="3200" b="1" dirty="0" err="1" smtClean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історії</a:t>
            </a:r>
            <a:r>
              <a:rPr lang="ru-RU" sz="3200" b="1" dirty="0" smtClean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школи</a:t>
            </a:r>
            <a:endParaRPr lang="ru-RU" sz="3200" b="1" dirty="0">
              <a:ln w="18000">
                <a:solidFill>
                  <a:srgbClr val="00B050"/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mlconvd-kRcRgf2x1.jpg"/>
          <p:cNvPicPr>
            <a:picLocks noChangeAspect="1"/>
          </p:cNvPicPr>
          <p:nvPr/>
        </p:nvPicPr>
        <p:blipFill>
          <a:blip r:embed="rId2"/>
          <a:srcRect t="7291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Содержимое 4" descr="205271830_1137271886777284_1015043908901093175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762502" y="3571876"/>
            <a:ext cx="4381498" cy="3286124"/>
          </a:xfrm>
        </p:spPr>
      </p:pic>
      <p:pic>
        <p:nvPicPr>
          <p:cNvPr id="6" name="Рисунок 5" descr="205646616_876612769939539_5257582192119764330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1357298"/>
            <a:ext cx="4462499" cy="334687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14414" y="142852"/>
            <a:ext cx="417191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Кабінет</a:t>
            </a:r>
            <a:r>
              <a:rPr lang="ru-RU" sz="3200" b="1" dirty="0" smtClean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інформатики</a:t>
            </a:r>
            <a:endParaRPr lang="ru-RU" sz="3200" b="1" dirty="0">
              <a:ln w="18000">
                <a:solidFill>
                  <a:srgbClr val="00B050"/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mlconvd-kRcRgf2x1.jpg"/>
          <p:cNvPicPr>
            <a:picLocks noChangeAspect="1"/>
          </p:cNvPicPr>
          <p:nvPr/>
        </p:nvPicPr>
        <p:blipFill>
          <a:blip r:embed="rId2"/>
          <a:srcRect t="7291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28662" y="0"/>
            <a:ext cx="449135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0" cap="none" spc="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Ресурсна</a:t>
            </a:r>
            <a:r>
              <a:rPr lang="ru-RU" sz="4400" b="0" cap="none" spc="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0" cap="none" spc="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кімната</a:t>
            </a:r>
            <a:r>
              <a:rPr lang="ru-RU" sz="4400" b="0" cap="none" spc="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ru-RU" sz="4400" b="0" cap="none" spc="0" dirty="0">
              <a:ln w="10160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205008680_960596191430681_4131617779420511711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857752" y="3714752"/>
            <a:ext cx="3929090" cy="2946818"/>
          </a:xfrm>
        </p:spPr>
      </p:pic>
      <p:pic>
        <p:nvPicPr>
          <p:cNvPr id="7" name="Рисунок 6" descr="205299055_660426928688820_7390784054018804334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857232"/>
            <a:ext cx="3724243" cy="2793182"/>
          </a:xfrm>
          <a:prstGeom prst="rect">
            <a:avLst/>
          </a:prstGeom>
        </p:spPr>
      </p:pic>
      <p:pic>
        <p:nvPicPr>
          <p:cNvPr id="8" name="Рисунок 7" descr="206266235_376162204080301_5936417191828731034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2066" y="857232"/>
            <a:ext cx="3724243" cy="2793182"/>
          </a:xfrm>
          <a:prstGeom prst="rect">
            <a:avLst/>
          </a:prstGeom>
        </p:spPr>
      </p:pic>
      <p:pic>
        <p:nvPicPr>
          <p:cNvPr id="9" name="Рисунок 8" descr="206147593_307816494355790_2168795541080268356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58" y="3857628"/>
            <a:ext cx="3724243" cy="2793182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mlconvd-kRcRgf2x1.jpg"/>
          <p:cNvPicPr>
            <a:picLocks noChangeAspect="1"/>
          </p:cNvPicPr>
          <p:nvPr/>
        </p:nvPicPr>
        <p:blipFill>
          <a:blip r:embed="rId2"/>
          <a:srcRect t="7291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7" name="Рисунок 6" descr="204866080_298924701920659_9207022326520130529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785794"/>
            <a:ext cx="3857620" cy="2893215"/>
          </a:xfrm>
          <a:prstGeom prst="rect">
            <a:avLst/>
          </a:prstGeom>
        </p:spPr>
      </p:pic>
      <p:pic>
        <p:nvPicPr>
          <p:cNvPr id="8" name="Рисунок 7" descr="205100594_333569378355707_7917545237439834250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619478"/>
            <a:ext cx="2428892" cy="3238522"/>
          </a:xfrm>
          <a:prstGeom prst="rect">
            <a:avLst/>
          </a:prstGeom>
        </p:spPr>
      </p:pic>
      <p:pic>
        <p:nvPicPr>
          <p:cNvPr id="9" name="Рисунок 8" descr="205603768_2147638842078366_4972735770321690538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214282" y="1142984"/>
            <a:ext cx="3714776" cy="2786082"/>
          </a:xfrm>
          <a:prstGeom prst="rect">
            <a:avLst/>
          </a:prstGeom>
        </p:spPr>
      </p:pic>
      <p:pic>
        <p:nvPicPr>
          <p:cNvPr id="13" name="Рисунок 12" descr="205111748_938812023353868_7779452261429183393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57950" y="3500438"/>
            <a:ext cx="2518172" cy="335756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214414" y="142852"/>
            <a:ext cx="34436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Пожежна</a:t>
            </a:r>
            <a:r>
              <a:rPr lang="ru-RU" sz="3200" b="1" dirty="0" smtClean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безпака</a:t>
            </a:r>
            <a:endParaRPr lang="ru-RU" sz="3200" b="1" dirty="0">
              <a:ln w="18000">
                <a:solidFill>
                  <a:srgbClr val="00B050"/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205271819_330553025323614_6886494792619849172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00364" y="2643182"/>
            <a:ext cx="3161114" cy="4214818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mlconvd-kRcRgf2x1.jpg"/>
          <p:cNvPicPr>
            <a:picLocks noGrp="1" noChangeAspect="1"/>
          </p:cNvPicPr>
          <p:nvPr>
            <p:ph idx="1"/>
          </p:nvPr>
        </p:nvPicPr>
        <p:blipFill>
          <a:blip r:embed="rId2"/>
          <a:srcRect t="10188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857224" y="142852"/>
            <a:ext cx="5754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/>
              <a:t>Охорони праці та </a:t>
            </a:r>
            <a:r>
              <a:rPr lang="uk-UA" sz="2400" dirty="0" err="1" smtClean="0"/>
              <a:t>безпекижиттєдіяльності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3"/>
          <a:srcRect l="25854" t="18992" r="26618" b="43577"/>
          <a:stretch/>
        </p:blipFill>
        <p:spPr bwMode="auto">
          <a:xfrm>
            <a:off x="428596" y="785794"/>
            <a:ext cx="8358246" cy="27860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3"/>
          <a:srcRect l="25544" t="58625" r="26618" b="3944"/>
          <a:stretch/>
        </p:blipFill>
        <p:spPr bwMode="auto">
          <a:xfrm>
            <a:off x="428596" y="3571876"/>
            <a:ext cx="8358246" cy="3071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mlconvd-kRcRgf2x1.jpg"/>
          <p:cNvPicPr>
            <a:picLocks noGrp="1" noChangeAspect="1"/>
          </p:cNvPicPr>
          <p:nvPr>
            <p:ph idx="1"/>
          </p:nvPr>
        </p:nvPicPr>
        <p:blipFill>
          <a:blip r:embed="rId2"/>
          <a:srcRect t="8333"/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26009" t="19541" r="36949" b="46881"/>
          <a:stretch/>
        </p:blipFill>
        <p:spPr bwMode="auto">
          <a:xfrm>
            <a:off x="0" y="1071546"/>
            <a:ext cx="4429156" cy="28575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26663" name="Picture 39"/>
          <p:cNvPicPr>
            <a:picLocks noChangeAspect="1" noChangeArrowheads="1"/>
          </p:cNvPicPr>
          <p:nvPr/>
        </p:nvPicPr>
        <p:blipFill>
          <a:blip r:embed="rId4"/>
          <a:srcRect l="26391" t="38281" r="34626" b="23633"/>
          <a:stretch>
            <a:fillRect/>
          </a:stretch>
        </p:blipFill>
        <p:spPr bwMode="auto">
          <a:xfrm>
            <a:off x="285720" y="3857628"/>
            <a:ext cx="8072494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000232" y="3929066"/>
            <a:ext cx="4442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«Чи подобається вам харчування в школі?»</a:t>
            </a:r>
            <a:endParaRPr lang="ru-RU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1214414" y="142852"/>
            <a:ext cx="47023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Організація</a:t>
            </a:r>
            <a:r>
              <a:rPr lang="ru-RU" sz="3200" b="1" dirty="0" smtClean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харчування</a:t>
            </a:r>
            <a:endParaRPr lang="ru-RU" sz="3200" b="1" dirty="0">
              <a:ln w="18000">
                <a:solidFill>
                  <a:srgbClr val="00B050"/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Рисунок 45"/>
          <p:cNvPicPr/>
          <p:nvPr/>
        </p:nvPicPr>
        <p:blipFill rotWithShape="1">
          <a:blip r:embed="rId5"/>
          <a:srcRect l="26009" t="62202" r="33874" b="4991"/>
          <a:stretch/>
        </p:blipFill>
        <p:spPr bwMode="auto">
          <a:xfrm>
            <a:off x="4572000" y="1071546"/>
            <a:ext cx="4357718" cy="27146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mlconvd-kRcRgf2x1.jpg"/>
          <p:cNvPicPr>
            <a:picLocks noChangeAspect="1"/>
          </p:cNvPicPr>
          <p:nvPr/>
        </p:nvPicPr>
        <p:blipFill>
          <a:blip r:embed="rId2"/>
          <a:srcRect t="7291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Содержимое 4" descr="205474704_2965669753720800_5198633952187701876_n.jpg"/>
          <p:cNvPicPr>
            <a:picLocks noGrp="1" noChangeAspect="1"/>
          </p:cNvPicPr>
          <p:nvPr>
            <p:ph idx="1"/>
          </p:nvPr>
        </p:nvPicPr>
        <p:blipFill>
          <a:blip r:embed="rId3"/>
          <a:srcRect l="5919" t="4735" r="1744" b="36865"/>
          <a:stretch>
            <a:fillRect/>
          </a:stretch>
        </p:blipFill>
        <p:spPr>
          <a:xfrm>
            <a:off x="714348" y="1643050"/>
            <a:ext cx="7680550" cy="3643338"/>
          </a:xfr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mlconvd-kRcRgf2x1.jpg"/>
          <p:cNvPicPr>
            <a:picLocks noGrp="1" noChangeAspect="1"/>
          </p:cNvPicPr>
          <p:nvPr>
            <p:ph idx="1"/>
          </p:nvPr>
        </p:nvPicPr>
        <p:blipFill>
          <a:blip r:embed="rId2"/>
          <a:srcRect t="7291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928662" y="0"/>
            <a:ext cx="46962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Робота </a:t>
            </a:r>
            <a:r>
              <a:rPr lang="ru-RU" sz="4400" b="0" cap="none" spc="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4400" b="0" cap="none" spc="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батьками:</a:t>
            </a:r>
            <a:endParaRPr lang="ru-RU" sz="4400" b="0" cap="none" spc="0" dirty="0">
              <a:ln w="10160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3"/>
          <a:srcRect l="51771" t="29525" r="38413" b="46068"/>
          <a:stretch/>
        </p:blipFill>
        <p:spPr bwMode="auto">
          <a:xfrm>
            <a:off x="1714480" y="2071678"/>
            <a:ext cx="5786478" cy="44291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3"/>
          <a:srcRect l="28241" t="28342" r="49993" b="69994"/>
          <a:stretch/>
        </p:blipFill>
        <p:spPr bwMode="auto">
          <a:xfrm>
            <a:off x="2500298" y="2143116"/>
            <a:ext cx="4286280" cy="3571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3"/>
          <a:srcRect l="26164" t="20650" r="42795" b="76169"/>
          <a:stretch/>
        </p:blipFill>
        <p:spPr bwMode="auto">
          <a:xfrm>
            <a:off x="1571604" y="1285860"/>
            <a:ext cx="5195926" cy="4095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mlconvd-kRcRgf2x1.jpg"/>
          <p:cNvPicPr>
            <a:picLocks noGrp="1" noChangeAspect="1"/>
          </p:cNvPicPr>
          <p:nvPr>
            <p:ph idx="1"/>
          </p:nvPr>
        </p:nvPicPr>
        <p:blipFill>
          <a:blip r:embed="rId2"/>
          <a:srcRect t="8333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642910" y="142852"/>
            <a:ext cx="634930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800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Адаптація та інтеграція </a:t>
            </a:r>
          </a:p>
          <a:p>
            <a:pPr algn="ctr"/>
            <a:r>
              <a:rPr lang="uk-UA" sz="2800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здобувачів освіти до освітнього процесу</a:t>
            </a:r>
            <a:endParaRPr lang="ru-RU" sz="2800" b="0" cap="none" spc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3"/>
          <a:srcRect l="26164" t="19541" r="35380" b="45780"/>
          <a:stretch/>
        </p:blipFill>
        <p:spPr bwMode="auto">
          <a:xfrm>
            <a:off x="857224" y="1357298"/>
            <a:ext cx="7000924" cy="39290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mlconvd-kRcRgf2x1.jpg"/>
          <p:cNvPicPr>
            <a:picLocks noChangeAspect="1"/>
          </p:cNvPicPr>
          <p:nvPr/>
        </p:nvPicPr>
        <p:blipFill>
          <a:blip r:embed="rId2"/>
          <a:srcRect t="7291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7126" y="0"/>
            <a:ext cx="8429716" cy="707886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Освітнє середовище закладу освіти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Monotype Corsiva" pitchFamily="66" charset="0"/>
            </a:endParaRPr>
          </a:p>
        </p:txBody>
      </p:sp>
      <p:pic>
        <p:nvPicPr>
          <p:cNvPr id="7" name="Рисунок 6" descr="203473529_975105529958941_1445480422331848410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3857628"/>
            <a:ext cx="4000496" cy="3000372"/>
          </a:xfrm>
          <a:prstGeom prst="rect">
            <a:avLst/>
          </a:prstGeom>
        </p:spPr>
      </p:pic>
      <p:pic>
        <p:nvPicPr>
          <p:cNvPr id="8" name="Рисунок 7" descr="204484738_540933457082510_2692656517611550273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3857628"/>
            <a:ext cx="4000496" cy="3000372"/>
          </a:xfrm>
          <a:prstGeom prst="rect">
            <a:avLst/>
          </a:prstGeom>
        </p:spPr>
      </p:pic>
      <p:pic>
        <p:nvPicPr>
          <p:cNvPr id="10" name="Рисунок 9" descr="Без названия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8794" y="714356"/>
            <a:ext cx="4495238" cy="3141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mlconvd-kRcRgf2x1.jpg"/>
          <p:cNvPicPr>
            <a:picLocks noGrp="1" noChangeAspect="1"/>
          </p:cNvPicPr>
          <p:nvPr>
            <p:ph idx="1"/>
          </p:nvPr>
        </p:nvPicPr>
        <p:blipFill>
          <a:blip r:embed="rId2"/>
          <a:srcRect t="8333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14282" y="0"/>
            <a:ext cx="65420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Правила </a:t>
            </a:r>
            <a:r>
              <a:rPr lang="ru-RU" sz="40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поведінки</a:t>
            </a:r>
            <a:r>
              <a:rPr lang="ru-RU" sz="40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40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учнів</a:t>
            </a:r>
            <a:endParaRPr lang="ru-RU" sz="4000" b="0" cap="none" spc="0" dirty="0">
              <a:ln w="10160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3"/>
          <a:srcRect l="26345" t="39358" r="28670" b="26243"/>
          <a:stretch/>
        </p:blipFill>
        <p:spPr bwMode="auto">
          <a:xfrm>
            <a:off x="0" y="857232"/>
            <a:ext cx="4572000" cy="18573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25389" t="45689" r="28856" b="16784"/>
          <a:stretch/>
        </p:blipFill>
        <p:spPr bwMode="auto">
          <a:xfrm>
            <a:off x="0" y="3429000"/>
            <a:ext cx="4500562" cy="20717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5"/>
          <a:srcRect l="26747" t="48684" r="29241" b="19528"/>
          <a:stretch/>
        </p:blipFill>
        <p:spPr bwMode="auto">
          <a:xfrm>
            <a:off x="4286248" y="2214554"/>
            <a:ext cx="4572032" cy="18573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6"/>
          <a:srcRect l="26562" t="38485" r="29223" b="31895"/>
          <a:stretch/>
        </p:blipFill>
        <p:spPr bwMode="auto">
          <a:xfrm>
            <a:off x="4214778" y="5000612"/>
            <a:ext cx="4929222" cy="18573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1397988_28-p-fon-dlya-publisher-3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21" cy="6858000"/>
          </a:xfrm>
        </p:spPr>
      </p:pic>
      <p:pic>
        <p:nvPicPr>
          <p:cNvPr id="8" name="Рисунок 7" descr="199941655_2989655841280700_2567329353674483897_n.jpg"/>
          <p:cNvPicPr>
            <a:picLocks noChangeAspect="1"/>
          </p:cNvPicPr>
          <p:nvPr/>
        </p:nvPicPr>
        <p:blipFill>
          <a:blip r:embed="rId3"/>
          <a:srcRect t="15590" b="9971"/>
          <a:stretch>
            <a:fillRect/>
          </a:stretch>
        </p:blipFill>
        <p:spPr>
          <a:xfrm>
            <a:off x="6357950" y="0"/>
            <a:ext cx="2288845" cy="3786214"/>
          </a:xfrm>
          <a:prstGeom prst="rect">
            <a:avLst/>
          </a:prstGeom>
        </p:spPr>
      </p:pic>
      <p:pic>
        <p:nvPicPr>
          <p:cNvPr id="13" name="Рисунок 12" descr="200846426_336480497965446_9134484878798071081_n.jpg"/>
          <p:cNvPicPr>
            <a:picLocks noChangeAspect="1"/>
          </p:cNvPicPr>
          <p:nvPr/>
        </p:nvPicPr>
        <p:blipFill>
          <a:blip r:embed="rId4"/>
          <a:srcRect t="14257" b="6312"/>
          <a:stretch>
            <a:fillRect/>
          </a:stretch>
        </p:blipFill>
        <p:spPr>
          <a:xfrm>
            <a:off x="428596" y="1214422"/>
            <a:ext cx="1643074" cy="2900235"/>
          </a:xfrm>
          <a:prstGeom prst="rect">
            <a:avLst/>
          </a:prstGeom>
        </p:spPr>
      </p:pic>
      <p:pic>
        <p:nvPicPr>
          <p:cNvPr id="19" name="Рисунок 18" descr="201464882_133308212228257_4327985710080242578_n.jpg"/>
          <p:cNvPicPr>
            <a:picLocks noChangeAspect="1"/>
          </p:cNvPicPr>
          <p:nvPr/>
        </p:nvPicPr>
        <p:blipFill>
          <a:blip r:embed="rId5"/>
          <a:srcRect t="27799" b="18122"/>
          <a:stretch>
            <a:fillRect/>
          </a:stretch>
        </p:blipFill>
        <p:spPr>
          <a:xfrm>
            <a:off x="3500430" y="357166"/>
            <a:ext cx="2143140" cy="2575539"/>
          </a:xfrm>
          <a:prstGeom prst="rect">
            <a:avLst/>
          </a:prstGeom>
        </p:spPr>
      </p:pic>
      <p:pic>
        <p:nvPicPr>
          <p:cNvPr id="26" name="Рисунок 25" descr="201593020_337832404682226_6717554647956551128_n.jpg"/>
          <p:cNvPicPr>
            <a:picLocks noChangeAspect="1"/>
          </p:cNvPicPr>
          <p:nvPr/>
        </p:nvPicPr>
        <p:blipFill>
          <a:blip r:embed="rId6"/>
          <a:srcRect t="45162" b="12589"/>
          <a:stretch>
            <a:fillRect/>
          </a:stretch>
        </p:blipFill>
        <p:spPr>
          <a:xfrm>
            <a:off x="214282" y="4286256"/>
            <a:ext cx="2206612" cy="2071702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428596" y="214290"/>
            <a:ext cx="2552302" cy="646331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У </a:t>
            </a:r>
            <a:r>
              <a:rPr lang="ru-RU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світі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 науки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Monotype Corsiva" pitchFamily="66" charset="0"/>
            </a:endParaRPr>
          </a:p>
        </p:txBody>
      </p:sp>
      <p:pic>
        <p:nvPicPr>
          <p:cNvPr id="44" name="Рисунок 43" descr="199137990_275612314343103_4907099250109535852_n.jpg"/>
          <p:cNvPicPr>
            <a:picLocks noChangeAspect="1"/>
          </p:cNvPicPr>
          <p:nvPr/>
        </p:nvPicPr>
        <p:blipFill>
          <a:blip r:embed="rId7"/>
          <a:srcRect t="11866" b="7091"/>
          <a:stretch>
            <a:fillRect/>
          </a:stretch>
        </p:blipFill>
        <p:spPr>
          <a:xfrm>
            <a:off x="3071802" y="2928934"/>
            <a:ext cx="2000264" cy="3602372"/>
          </a:xfrm>
          <a:prstGeom prst="rect">
            <a:avLst/>
          </a:prstGeom>
        </p:spPr>
      </p:pic>
      <p:pic>
        <p:nvPicPr>
          <p:cNvPr id="45" name="Рисунок 44" descr="200465082_922067421688707_8039501859466082252_n.jpg"/>
          <p:cNvPicPr>
            <a:picLocks noChangeAspect="1"/>
          </p:cNvPicPr>
          <p:nvPr/>
        </p:nvPicPr>
        <p:blipFill>
          <a:blip r:embed="rId8"/>
          <a:srcRect t="23299" b="14471"/>
          <a:stretch>
            <a:fillRect/>
          </a:stretch>
        </p:blipFill>
        <p:spPr>
          <a:xfrm>
            <a:off x="5929322" y="3786166"/>
            <a:ext cx="2221345" cy="3071834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6546038_28-p-fon-dlya-prezentatsii-detskii-sad-2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Прямоугольник 6"/>
          <p:cNvSpPr/>
          <p:nvPr/>
        </p:nvSpPr>
        <p:spPr>
          <a:xfrm>
            <a:off x="2285984" y="214290"/>
            <a:ext cx="6215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Фізичне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виховання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 l="24707" t="20508" r="53331" b="18945"/>
          <a:stretch>
            <a:fillRect/>
          </a:stretch>
        </p:blipFill>
        <p:spPr bwMode="auto">
          <a:xfrm>
            <a:off x="2285984" y="928670"/>
            <a:ext cx="1567027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6354" t="23437" r="53331" b="20898"/>
          <a:stretch>
            <a:fillRect/>
          </a:stretch>
        </p:blipFill>
        <p:spPr bwMode="auto">
          <a:xfrm>
            <a:off x="214282" y="285728"/>
            <a:ext cx="199399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 l="24744" t="30468" r="51098" b="20703"/>
          <a:stretch>
            <a:fillRect/>
          </a:stretch>
        </p:blipFill>
        <p:spPr bwMode="auto">
          <a:xfrm>
            <a:off x="2428860" y="4000504"/>
            <a:ext cx="226315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/>
          <a:srcRect l="22547" t="20703" r="47804" b="8984"/>
          <a:stretch>
            <a:fillRect/>
          </a:stretch>
        </p:blipFill>
        <p:spPr bwMode="auto">
          <a:xfrm>
            <a:off x="6500826" y="785794"/>
            <a:ext cx="2411033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/>
          <a:srcRect l="27488" t="36328" r="52746" b="8984"/>
          <a:stretch>
            <a:fillRect/>
          </a:stretch>
        </p:blipFill>
        <p:spPr bwMode="auto">
          <a:xfrm>
            <a:off x="4143372" y="785794"/>
            <a:ext cx="211252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/>
          <a:srcRect l="21449" t="27539" r="49451" b="12890"/>
          <a:stretch>
            <a:fillRect/>
          </a:stretch>
        </p:blipFill>
        <p:spPr bwMode="auto">
          <a:xfrm>
            <a:off x="142844" y="3571876"/>
            <a:ext cx="2214578" cy="254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/>
          <a:srcRect l="25805" t="41016" r="45095" b="25781"/>
          <a:stretch>
            <a:fillRect/>
          </a:stretch>
        </p:blipFill>
        <p:spPr bwMode="auto">
          <a:xfrm>
            <a:off x="4912349" y="4143356"/>
            <a:ext cx="4231651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6546038_28-p-fon-dlya-prezentatsii-detskii-sad-2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2285984" y="214290"/>
            <a:ext cx="6215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Трудове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виховання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l="15373" t="18554" r="62116" b="9179"/>
          <a:stretch>
            <a:fillRect/>
          </a:stretch>
        </p:blipFill>
        <p:spPr bwMode="auto">
          <a:xfrm>
            <a:off x="214282" y="785794"/>
            <a:ext cx="2357454" cy="4254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 l="17057" t="18750" r="53294" b="9961"/>
          <a:stretch>
            <a:fillRect/>
          </a:stretch>
        </p:blipFill>
        <p:spPr bwMode="auto">
          <a:xfrm>
            <a:off x="2643174" y="2357430"/>
            <a:ext cx="2857520" cy="3862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 l="14861" t="16797" r="48353" b="12890"/>
          <a:stretch>
            <a:fillRect/>
          </a:stretch>
        </p:blipFill>
        <p:spPr bwMode="auto">
          <a:xfrm>
            <a:off x="5643570" y="1428736"/>
            <a:ext cx="3310923" cy="3558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6546038_28-p-fon-dlya-prezentatsii-detskii-sad-2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2285984" y="285728"/>
            <a:ext cx="6215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Екологічне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виховання</a:t>
            </a:r>
            <a:endParaRPr lang="ru-RU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20210412_122054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0034" y="857232"/>
            <a:ext cx="3429024" cy="2714644"/>
          </a:xfrm>
          <a:prstGeom prst="rect">
            <a:avLst/>
          </a:prstGeom>
        </p:spPr>
      </p:pic>
      <p:pic>
        <p:nvPicPr>
          <p:cNvPr id="10" name="Рисунок 9" descr="20210412_122217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7158" y="3714752"/>
            <a:ext cx="3643338" cy="2857520"/>
          </a:xfrm>
          <a:prstGeom prst="rect">
            <a:avLst/>
          </a:prstGeom>
        </p:spPr>
      </p:pic>
      <p:pic>
        <p:nvPicPr>
          <p:cNvPr id="12" name="Рисунок 11" descr="20210412_125107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57686" y="857232"/>
            <a:ext cx="3929090" cy="2643206"/>
          </a:xfrm>
          <a:prstGeom prst="rect">
            <a:avLst/>
          </a:prstGeom>
        </p:spPr>
      </p:pic>
      <p:pic>
        <p:nvPicPr>
          <p:cNvPr id="13" name="Рисунок 12" descr="20210412_125142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72000" y="3714752"/>
            <a:ext cx="3786214" cy="2928958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6546038_28-p-fon-dlya-prezentatsii-detskii-sad-2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Прямоугольник 6"/>
          <p:cNvSpPr/>
          <p:nvPr/>
        </p:nvSpPr>
        <p:spPr>
          <a:xfrm>
            <a:off x="2285984" y="285728"/>
            <a:ext cx="6215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Профілактична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робота</a:t>
            </a:r>
          </a:p>
        </p:txBody>
      </p:sp>
      <p:pic>
        <p:nvPicPr>
          <p:cNvPr id="8" name="Рисунок 7" descr="125953908_711746883064061_7358327143840573386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8670"/>
            <a:ext cx="2952739" cy="221455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 l="10981" t="18554" r="40703" b="10156"/>
          <a:stretch>
            <a:fillRect/>
          </a:stretch>
        </p:blipFill>
        <p:spPr bwMode="auto">
          <a:xfrm>
            <a:off x="3143240" y="928670"/>
            <a:ext cx="2786082" cy="2311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145877944_759532154952200_2598732354063016805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9683" y="3714752"/>
            <a:ext cx="2094317" cy="2792423"/>
          </a:xfrm>
          <a:prstGeom prst="rect">
            <a:avLst/>
          </a:prstGeom>
        </p:spPr>
      </p:pic>
      <p:pic>
        <p:nvPicPr>
          <p:cNvPr id="10" name="Рисунок 9" descr="145956340_759532218285527_8373675342715542984_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9034" y="857232"/>
            <a:ext cx="3164966" cy="2792423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/>
          <a:srcRect l="20864" t="17578" r="47291" b="11133"/>
          <a:stretch>
            <a:fillRect/>
          </a:stretch>
        </p:blipFill>
        <p:spPr bwMode="auto">
          <a:xfrm>
            <a:off x="214282" y="3441293"/>
            <a:ext cx="2714644" cy="3416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/>
          <a:srcRect l="14861" t="22656" r="39019" b="33399"/>
          <a:stretch>
            <a:fillRect/>
          </a:stretch>
        </p:blipFill>
        <p:spPr bwMode="auto">
          <a:xfrm>
            <a:off x="3000364" y="4000504"/>
            <a:ext cx="3929058" cy="21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1616546038_28-p-fon-dlya-prezentatsii-detskii-sad-2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2285984" y="0"/>
            <a:ext cx="4357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Акції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120349271_674892070082876_7317412908978376149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68" y="857232"/>
            <a:ext cx="2571768" cy="3429024"/>
          </a:xfrm>
          <a:prstGeom prst="rect">
            <a:avLst/>
          </a:prstGeom>
        </p:spPr>
      </p:pic>
      <p:pic>
        <p:nvPicPr>
          <p:cNvPr id="8" name="Рисунок 7" descr="120359861_674891996749550_1703600948984170642_n.jpg"/>
          <p:cNvPicPr>
            <a:picLocks noChangeAspect="1"/>
          </p:cNvPicPr>
          <p:nvPr/>
        </p:nvPicPr>
        <p:blipFill>
          <a:blip r:embed="rId4"/>
          <a:srcRect t="9665" b="25442"/>
          <a:stretch>
            <a:fillRect/>
          </a:stretch>
        </p:blipFill>
        <p:spPr>
          <a:xfrm>
            <a:off x="6188754" y="1214422"/>
            <a:ext cx="2955246" cy="2557002"/>
          </a:xfrm>
          <a:prstGeom prst="rect">
            <a:avLst/>
          </a:prstGeom>
        </p:spPr>
      </p:pic>
      <p:pic>
        <p:nvPicPr>
          <p:cNvPr id="9" name="Рисунок 8" descr="120616007_674892033416213_8207404100263404174_n.jpg"/>
          <p:cNvPicPr>
            <a:picLocks noChangeAspect="1"/>
          </p:cNvPicPr>
          <p:nvPr/>
        </p:nvPicPr>
        <p:blipFill>
          <a:blip r:embed="rId5"/>
          <a:srcRect l="22059" t="13725" r="13235" b="31373"/>
          <a:stretch>
            <a:fillRect/>
          </a:stretch>
        </p:blipFill>
        <p:spPr>
          <a:xfrm>
            <a:off x="0" y="1571612"/>
            <a:ext cx="3612722" cy="2299005"/>
          </a:xfrm>
          <a:prstGeom prst="rect">
            <a:avLst/>
          </a:prstGeom>
        </p:spPr>
      </p:pic>
      <p:pic>
        <p:nvPicPr>
          <p:cNvPr id="10" name="Рисунок 9" descr="20210412_122316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7158" y="4357694"/>
            <a:ext cx="2730500" cy="2047875"/>
          </a:xfrm>
          <a:prstGeom prst="rect">
            <a:avLst/>
          </a:prstGeom>
        </p:spPr>
      </p:pic>
      <p:pic>
        <p:nvPicPr>
          <p:cNvPr id="11" name="Рисунок 10" descr="20210412_121732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28992" y="4572008"/>
            <a:ext cx="2679700" cy="2009775"/>
          </a:xfrm>
          <a:prstGeom prst="rect">
            <a:avLst/>
          </a:prstGeom>
        </p:spPr>
      </p:pic>
      <p:pic>
        <p:nvPicPr>
          <p:cNvPr id="12" name="Рисунок 11" descr="20210412_122630.jp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337300" y="4286256"/>
            <a:ext cx="2806700" cy="2105025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1397988_28-p-fon-dlya-publisher-3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44021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14282" y="285728"/>
            <a:ext cx="8715436" cy="923330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Офіційний сайт школи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0864" t="11719" r="22584" b="6250"/>
          <a:stretch>
            <a:fillRect/>
          </a:stretch>
        </p:blipFill>
        <p:spPr bwMode="auto">
          <a:xfrm>
            <a:off x="1643042" y="1357298"/>
            <a:ext cx="5572164" cy="4544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214546" y="6000768"/>
            <a:ext cx="4372544" cy="461665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http://boyany-school.edukit.cv.ua/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mlconvd-kRcRgf2x1.jpg"/>
          <p:cNvPicPr>
            <a:picLocks noGrp="1" noChangeAspect="1"/>
          </p:cNvPicPr>
          <p:nvPr>
            <p:ph idx="1"/>
          </p:nvPr>
        </p:nvPicPr>
        <p:blipFill>
          <a:blip r:embed="rId2"/>
          <a:srcRect t="7291"/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25854" t="19266" r="26153" b="45229"/>
          <a:stretch/>
        </p:blipFill>
        <p:spPr bwMode="auto">
          <a:xfrm>
            <a:off x="428596" y="1357298"/>
            <a:ext cx="7643866" cy="3571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4282" y="0"/>
            <a:ext cx="44358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Шкільна</a:t>
            </a:r>
            <a:r>
              <a:rPr lang="ru-RU" sz="40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бібліотека</a:t>
            </a:r>
            <a:endParaRPr lang="ru-RU" sz="4000" b="0" cap="none" spc="0" dirty="0">
              <a:ln w="10160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1397988_28-p-fon-dlya-publisher-3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44021" cy="6858000"/>
          </a:xfrm>
        </p:spPr>
      </p:pic>
      <p:pic>
        <p:nvPicPr>
          <p:cNvPr id="6" name="Рисунок 5" descr="199345233_258816522707759_6913713097210453242_n.jpg"/>
          <p:cNvPicPr>
            <a:picLocks noChangeAspect="1"/>
          </p:cNvPicPr>
          <p:nvPr/>
        </p:nvPicPr>
        <p:blipFill>
          <a:blip r:embed="rId3"/>
          <a:srcRect t="36798" b="21067"/>
          <a:stretch>
            <a:fillRect/>
          </a:stretch>
        </p:blipFill>
        <p:spPr>
          <a:xfrm>
            <a:off x="3000364" y="3000372"/>
            <a:ext cx="2594024" cy="2428892"/>
          </a:xfrm>
          <a:prstGeom prst="rect">
            <a:avLst/>
          </a:prstGeom>
        </p:spPr>
      </p:pic>
      <p:pic>
        <p:nvPicPr>
          <p:cNvPr id="7" name="Рисунок 6" descr="201885121_2884937601822637_8189402438695104798_n.jpg"/>
          <p:cNvPicPr>
            <a:picLocks noChangeAspect="1"/>
          </p:cNvPicPr>
          <p:nvPr/>
        </p:nvPicPr>
        <p:blipFill>
          <a:blip r:embed="rId4"/>
          <a:srcRect t="20271" b="11877"/>
          <a:stretch>
            <a:fillRect/>
          </a:stretch>
        </p:blipFill>
        <p:spPr>
          <a:xfrm>
            <a:off x="5827521" y="1071522"/>
            <a:ext cx="3316479" cy="5786478"/>
          </a:xfrm>
          <a:prstGeom prst="rect">
            <a:avLst/>
          </a:prstGeom>
        </p:spPr>
      </p:pic>
      <p:pic>
        <p:nvPicPr>
          <p:cNvPr id="8" name="Рисунок 7" descr="201494598_596592451311030_4474995952578382452_n.jpg"/>
          <p:cNvPicPr>
            <a:picLocks noChangeAspect="1"/>
          </p:cNvPicPr>
          <p:nvPr/>
        </p:nvPicPr>
        <p:blipFill>
          <a:blip r:embed="rId5"/>
          <a:srcRect t="13512" b="4973"/>
          <a:stretch>
            <a:fillRect/>
          </a:stretch>
        </p:blipFill>
        <p:spPr>
          <a:xfrm>
            <a:off x="214282" y="1285860"/>
            <a:ext cx="2642297" cy="478634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214290"/>
            <a:ext cx="6211957" cy="646331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Заходи до 150-річчя </a:t>
            </a:r>
            <a:r>
              <a:rPr lang="ru-RU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Лесі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 </a:t>
            </a:r>
            <a:r>
              <a:rPr lang="ru-RU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Українки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Monotype Corsiva" pitchFamily="66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mlconvd-kRcRgf2x1.jpg"/>
          <p:cNvPicPr>
            <a:picLocks noChangeAspect="1"/>
          </p:cNvPicPr>
          <p:nvPr/>
        </p:nvPicPr>
        <p:blipFill>
          <a:blip r:embed="rId2"/>
          <a:srcRect t="7291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2" name="Рисунок 11" descr="205041401_391005128983124_715908356629882183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14290"/>
            <a:ext cx="3268289" cy="4357718"/>
          </a:xfrm>
          <a:prstGeom prst="rect">
            <a:avLst/>
          </a:prstGeom>
        </p:spPr>
      </p:pic>
      <p:pic>
        <p:nvPicPr>
          <p:cNvPr id="14" name="Рисунок 13" descr="205220708_894253067821683_6547091041638302596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3429000"/>
            <a:ext cx="4214842" cy="3161132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79534301_2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407124">
            <a:off x="428596" y="22859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Фільм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про школу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mlconvd-kRcRgf2x1.jpg"/>
          <p:cNvPicPr>
            <a:picLocks noGrp="1" noChangeAspect="1"/>
          </p:cNvPicPr>
          <p:nvPr>
            <p:ph idx="1"/>
          </p:nvPr>
        </p:nvPicPr>
        <p:blipFill>
          <a:blip r:embed="rId2"/>
          <a:srcRect t="7291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214282" y="0"/>
            <a:ext cx="86654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Система </a:t>
            </a:r>
            <a:r>
              <a:rPr lang="ru-RU" sz="40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оцінювання</a:t>
            </a:r>
            <a:r>
              <a:rPr lang="ru-RU" sz="40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здобувачів</a:t>
            </a:r>
            <a:r>
              <a:rPr lang="ru-RU" sz="40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освіти</a:t>
            </a:r>
            <a:endParaRPr lang="ru-RU" sz="4000" b="0" cap="none" spc="0" dirty="0">
              <a:ln w="10160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3"/>
          <a:srcRect l="26628" t="20368" r="26927" b="41375"/>
          <a:stretch/>
        </p:blipFill>
        <p:spPr bwMode="auto">
          <a:xfrm>
            <a:off x="214282" y="857232"/>
            <a:ext cx="4929222" cy="25003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3"/>
          <a:srcRect l="26009" t="60275" r="28321" b="3670"/>
          <a:stretch/>
        </p:blipFill>
        <p:spPr bwMode="auto">
          <a:xfrm>
            <a:off x="214282" y="3571876"/>
            <a:ext cx="5072098" cy="27146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4"/>
          <a:srcRect l="25699" t="33028" r="30721" b="25413"/>
          <a:stretch/>
        </p:blipFill>
        <p:spPr bwMode="auto">
          <a:xfrm>
            <a:off x="4786314" y="2285992"/>
            <a:ext cx="4357686" cy="22860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mlconvd-kRcRgf2x1.jpg"/>
          <p:cNvPicPr>
            <a:picLocks noGrp="1" noChangeAspect="1"/>
          </p:cNvPicPr>
          <p:nvPr>
            <p:ph idx="1"/>
          </p:nvPr>
        </p:nvPicPr>
        <p:blipFill>
          <a:blip r:embed="rId2"/>
          <a:srcRect t="7291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0" y="214290"/>
            <a:ext cx="88807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Самооцінювання</a:t>
            </a:r>
            <a:r>
              <a:rPr lang="ru-RU" sz="28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взаємооцінювання</a:t>
            </a:r>
            <a:r>
              <a:rPr lang="ru-RU" sz="28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здобувачів</a:t>
            </a:r>
            <a:r>
              <a:rPr lang="ru-RU" sz="28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освіти</a:t>
            </a:r>
            <a:endParaRPr lang="ru-RU" sz="2800" b="0" cap="none" spc="0" dirty="0">
              <a:ln w="10160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3"/>
          <a:srcRect l="25699" t="34461" r="30593" b="28279"/>
          <a:stretch/>
        </p:blipFill>
        <p:spPr bwMode="auto">
          <a:xfrm>
            <a:off x="428596" y="1214422"/>
            <a:ext cx="7929618" cy="40005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6546038_28-p-fon-dlya-prezentatsii-detskii-sad-2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928894" y="285728"/>
            <a:ext cx="6215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Національно-патріотичне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виховання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120408481_674089783496438_8707066389041831808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64" y="1214422"/>
            <a:ext cx="2660960" cy="227209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 l="25805" t="30273" r="56076" b="9179"/>
          <a:stretch>
            <a:fillRect/>
          </a:stretch>
        </p:blipFill>
        <p:spPr bwMode="auto">
          <a:xfrm>
            <a:off x="5786446" y="857232"/>
            <a:ext cx="1428760" cy="2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121687102_685547062350710_316464512260066546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9729" y="3786190"/>
            <a:ext cx="3024271" cy="2428868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/>
          <a:srcRect l="23060" t="18554" r="50586" b="16992"/>
          <a:stretch>
            <a:fillRect/>
          </a:stretch>
        </p:blipFill>
        <p:spPr bwMode="auto">
          <a:xfrm>
            <a:off x="7358082" y="1357298"/>
            <a:ext cx="161060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/>
          <a:srcRect l="21962" t="26367" r="48389" b="23828"/>
          <a:stretch>
            <a:fillRect/>
          </a:stretch>
        </p:blipFill>
        <p:spPr bwMode="auto">
          <a:xfrm>
            <a:off x="214282" y="3643314"/>
            <a:ext cx="264740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Рисунок 12" descr="20210412_130053.jp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000364" y="3714752"/>
            <a:ext cx="3000396" cy="2357454"/>
          </a:xfrm>
          <a:prstGeom prst="rect">
            <a:avLst/>
          </a:prstGeom>
        </p:spPr>
      </p:pic>
      <p:pic>
        <p:nvPicPr>
          <p:cNvPr id="14" name="Рисунок 13" descr="IMG-9dc576025c754c94ce99c85ab146c82d-V.jp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28596" y="285728"/>
            <a:ext cx="2428860" cy="2928958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1397988_28-p-fon-dlya-publisher-3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44021" cy="6858000"/>
          </a:xfr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 l="4978" t="16797" r="37921" b="9961"/>
          <a:stretch>
            <a:fillRect/>
          </a:stretch>
        </p:blipFill>
        <p:spPr bwMode="auto">
          <a:xfrm>
            <a:off x="4389087" y="0"/>
            <a:ext cx="4754913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/>
          <a:srcRect l="5527" t="21679" r="38470" b="11914"/>
          <a:stretch>
            <a:fillRect/>
          </a:stretch>
        </p:blipFill>
        <p:spPr bwMode="auto">
          <a:xfrm>
            <a:off x="571472" y="4071942"/>
            <a:ext cx="3857616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/>
          <a:srcRect l="4978" t="17773" r="38470" b="11914"/>
          <a:stretch>
            <a:fillRect/>
          </a:stretch>
        </p:blipFill>
        <p:spPr bwMode="auto">
          <a:xfrm>
            <a:off x="4929190" y="3786190"/>
            <a:ext cx="3857620" cy="2696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/>
          <a:srcRect l="3880" t="19726" r="40666" b="11914"/>
          <a:stretch>
            <a:fillRect/>
          </a:stretch>
        </p:blipFill>
        <p:spPr bwMode="auto">
          <a:xfrm>
            <a:off x="285720" y="1214422"/>
            <a:ext cx="3929058" cy="2723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85720" y="142852"/>
            <a:ext cx="3895682" cy="95410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Інженерний</a:t>
            </a:r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тижденнь</a:t>
            </a:r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STEM-</a:t>
            </a:r>
            <a:r>
              <a:rPr lang="uk-UA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освіта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1397988_28-p-fon-dlya-publisher-3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44021" cy="6858000"/>
          </a:xfrm>
        </p:spPr>
      </p:pic>
      <p:pic>
        <p:nvPicPr>
          <p:cNvPr id="5" name="Рисунок 4" descr="196844738_1670375666466176_8135981913168362159_n.jpg"/>
          <p:cNvPicPr>
            <a:picLocks noChangeAspect="1"/>
          </p:cNvPicPr>
          <p:nvPr/>
        </p:nvPicPr>
        <p:blipFill>
          <a:blip r:embed="rId3"/>
          <a:srcRect t="10392" b="13764"/>
          <a:stretch>
            <a:fillRect/>
          </a:stretch>
        </p:blipFill>
        <p:spPr>
          <a:xfrm>
            <a:off x="2928926" y="1928802"/>
            <a:ext cx="2288845" cy="3857652"/>
          </a:xfrm>
          <a:prstGeom prst="rect">
            <a:avLst/>
          </a:prstGeom>
        </p:spPr>
      </p:pic>
      <p:pic>
        <p:nvPicPr>
          <p:cNvPr id="6" name="Рисунок 5" descr="200469890_2921678701487139_5779222011181299813_n.jpg"/>
          <p:cNvPicPr>
            <a:picLocks noChangeAspect="1"/>
          </p:cNvPicPr>
          <p:nvPr/>
        </p:nvPicPr>
        <p:blipFill>
          <a:blip r:embed="rId4"/>
          <a:srcRect t="15748" b="11671"/>
          <a:stretch>
            <a:fillRect/>
          </a:stretch>
        </p:blipFill>
        <p:spPr>
          <a:xfrm>
            <a:off x="285720" y="1857364"/>
            <a:ext cx="2391744" cy="3857652"/>
          </a:xfrm>
          <a:prstGeom prst="rect">
            <a:avLst/>
          </a:prstGeom>
        </p:spPr>
      </p:pic>
      <p:pic>
        <p:nvPicPr>
          <p:cNvPr id="7" name="Рисунок 6" descr="200524467_1129032064273704_2625011856597688107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380" y="2643182"/>
            <a:ext cx="3628992" cy="272174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214290"/>
            <a:ext cx="9219190" cy="1200329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Участь в </a:t>
            </a:r>
            <a:r>
              <a:rPr lang="ru-RU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онлайн-студії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 «</a:t>
            </a:r>
            <a:r>
              <a:rPr lang="ru-RU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Сучасний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 </a:t>
            </a:r>
            <a:r>
              <a:rPr lang="ru-RU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державотворчий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 </a:t>
            </a:r>
          </a:p>
          <a:p>
            <a:pPr algn="ctr"/>
            <a:r>
              <a:rPr lang="ru-RU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процес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 в </a:t>
            </a:r>
            <a:r>
              <a:rPr lang="ru-RU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Україні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: роль </a:t>
            </a:r>
            <a:r>
              <a:rPr lang="ru-RU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громадянської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 </a:t>
            </a:r>
            <a:r>
              <a:rPr lang="ru-RU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освіти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»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Monotype Corsiva" pitchFamily="66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1397988_28-p-fon-dlya-publisher-3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44021" cy="6858000"/>
          </a:xfrm>
        </p:spPr>
      </p:pic>
      <p:pic>
        <p:nvPicPr>
          <p:cNvPr id="7" name="Рисунок 6" descr="202337053_389566269124411_1428360293427178811_n.jpg"/>
          <p:cNvPicPr>
            <a:picLocks noChangeAspect="1"/>
          </p:cNvPicPr>
          <p:nvPr/>
        </p:nvPicPr>
        <p:blipFill>
          <a:blip r:embed="rId3"/>
          <a:srcRect t="15232" b="7143"/>
          <a:stretch>
            <a:fillRect/>
          </a:stretch>
        </p:blipFill>
        <p:spPr>
          <a:xfrm>
            <a:off x="7073338" y="0"/>
            <a:ext cx="2070662" cy="3571900"/>
          </a:xfrm>
          <a:prstGeom prst="rect">
            <a:avLst/>
          </a:prstGeom>
        </p:spPr>
      </p:pic>
      <p:pic>
        <p:nvPicPr>
          <p:cNvPr id="9" name="Рисунок 8" descr="202029922_512780920150667_1916021468644746484_n.jpg"/>
          <p:cNvPicPr>
            <a:picLocks noChangeAspect="1"/>
          </p:cNvPicPr>
          <p:nvPr/>
        </p:nvPicPr>
        <p:blipFill>
          <a:blip r:embed="rId4"/>
          <a:srcRect t="24206" b="8835"/>
          <a:stretch>
            <a:fillRect/>
          </a:stretch>
        </p:blipFill>
        <p:spPr>
          <a:xfrm>
            <a:off x="214282" y="1428736"/>
            <a:ext cx="2042166" cy="3038692"/>
          </a:xfrm>
          <a:prstGeom prst="rect">
            <a:avLst/>
          </a:prstGeom>
        </p:spPr>
      </p:pic>
      <p:pic>
        <p:nvPicPr>
          <p:cNvPr id="10" name="Рисунок 9" descr="201537015_1678453752365818_1862784501321388896_n.jpg"/>
          <p:cNvPicPr>
            <a:picLocks noChangeAspect="1"/>
          </p:cNvPicPr>
          <p:nvPr/>
        </p:nvPicPr>
        <p:blipFill>
          <a:blip r:embed="rId5"/>
          <a:srcRect t="22329" b="11778"/>
          <a:stretch>
            <a:fillRect/>
          </a:stretch>
        </p:blipFill>
        <p:spPr>
          <a:xfrm>
            <a:off x="6929454" y="3714752"/>
            <a:ext cx="2000264" cy="292895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214290"/>
            <a:ext cx="6793848" cy="1200329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Участь </a:t>
            </a:r>
            <a:r>
              <a:rPr lang="ru-RU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учнів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 у </a:t>
            </a:r>
            <a:r>
              <a:rPr lang="ru-RU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районних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 , </a:t>
            </a:r>
          </a:p>
          <a:p>
            <a:pPr algn="ctr"/>
            <a:r>
              <a:rPr lang="ru-RU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обласних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 та </a:t>
            </a:r>
            <a:r>
              <a:rPr lang="ru-RU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всеукраїнських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 конкурсах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Monotype Corsiva" pitchFamily="66" charset="0"/>
            </a:endParaRPr>
          </a:p>
        </p:txBody>
      </p:sp>
      <p:pic>
        <p:nvPicPr>
          <p:cNvPr id="8" name="Рисунок 7" descr="202106663_499873891345356_3587340887863091105_n.jpg"/>
          <p:cNvPicPr>
            <a:picLocks noChangeAspect="1"/>
          </p:cNvPicPr>
          <p:nvPr/>
        </p:nvPicPr>
        <p:blipFill>
          <a:blip r:embed="rId6"/>
          <a:srcRect t="21997" b="17879"/>
          <a:stretch>
            <a:fillRect/>
          </a:stretch>
        </p:blipFill>
        <p:spPr>
          <a:xfrm>
            <a:off x="3357554" y="1428736"/>
            <a:ext cx="2192166" cy="2928958"/>
          </a:xfrm>
          <a:prstGeom prst="rect">
            <a:avLst/>
          </a:prstGeom>
        </p:spPr>
      </p:pic>
      <p:pic>
        <p:nvPicPr>
          <p:cNvPr id="5" name="Рисунок 4" descr="198123964_386040119517506_6228225929626438254_n.jpg"/>
          <p:cNvPicPr>
            <a:picLocks noChangeAspect="1"/>
          </p:cNvPicPr>
          <p:nvPr/>
        </p:nvPicPr>
        <p:blipFill>
          <a:blip r:embed="rId7"/>
          <a:srcRect t="20083" b="11096"/>
          <a:stretch>
            <a:fillRect/>
          </a:stretch>
        </p:blipFill>
        <p:spPr>
          <a:xfrm>
            <a:off x="4714876" y="3357538"/>
            <a:ext cx="2288845" cy="3500462"/>
          </a:xfrm>
          <a:prstGeom prst="rect">
            <a:avLst/>
          </a:prstGeom>
        </p:spPr>
      </p:pic>
      <p:pic>
        <p:nvPicPr>
          <p:cNvPr id="12" name="Рисунок 11" descr="200469890_795680237808141_2403242785859015090_n.jpg"/>
          <p:cNvPicPr>
            <a:picLocks noChangeAspect="1"/>
          </p:cNvPicPr>
          <p:nvPr/>
        </p:nvPicPr>
        <p:blipFill>
          <a:blip r:embed="rId8"/>
          <a:srcRect t="25000" b="11458"/>
          <a:stretch>
            <a:fillRect/>
          </a:stretch>
        </p:blipFill>
        <p:spPr>
          <a:xfrm>
            <a:off x="1428728" y="3714752"/>
            <a:ext cx="2074247" cy="2928934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1397988_28-p-fon-dlya-publisher-3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44021" cy="6858000"/>
          </a:xfrm>
        </p:spPr>
      </p:pic>
      <p:pic>
        <p:nvPicPr>
          <p:cNvPr id="5" name="Рисунок 4" descr="200803270_926133481514023_8601565196823123733_n.jpg"/>
          <p:cNvPicPr>
            <a:picLocks noChangeAspect="1"/>
          </p:cNvPicPr>
          <p:nvPr/>
        </p:nvPicPr>
        <p:blipFill>
          <a:blip r:embed="rId3"/>
          <a:srcRect t="14257" b="22606"/>
          <a:stretch>
            <a:fillRect/>
          </a:stretch>
        </p:blipFill>
        <p:spPr>
          <a:xfrm>
            <a:off x="0" y="928670"/>
            <a:ext cx="2596728" cy="3643338"/>
          </a:xfrm>
          <a:prstGeom prst="rect">
            <a:avLst/>
          </a:prstGeom>
        </p:spPr>
      </p:pic>
      <p:pic>
        <p:nvPicPr>
          <p:cNvPr id="7" name="Рисунок 6" descr="201654412_121074176738398_805214652149414209_n.jpg"/>
          <p:cNvPicPr>
            <a:picLocks noChangeAspect="1"/>
          </p:cNvPicPr>
          <p:nvPr/>
        </p:nvPicPr>
        <p:blipFill>
          <a:blip r:embed="rId4"/>
          <a:srcRect t="14898" b="11042"/>
          <a:stretch>
            <a:fillRect/>
          </a:stretch>
        </p:blipFill>
        <p:spPr>
          <a:xfrm>
            <a:off x="3643306" y="1142984"/>
            <a:ext cx="2213736" cy="3643338"/>
          </a:xfrm>
          <a:prstGeom prst="rect">
            <a:avLst/>
          </a:prstGeom>
        </p:spPr>
      </p:pic>
      <p:pic>
        <p:nvPicPr>
          <p:cNvPr id="8" name="Рисунок 7" descr="201545758_269213404954419_5040996438205390475_n.jpg"/>
          <p:cNvPicPr>
            <a:picLocks noChangeAspect="1"/>
          </p:cNvPicPr>
          <p:nvPr/>
        </p:nvPicPr>
        <p:blipFill>
          <a:blip r:embed="rId5"/>
          <a:srcRect t="17782" b="20149"/>
          <a:stretch>
            <a:fillRect/>
          </a:stretch>
        </p:blipFill>
        <p:spPr>
          <a:xfrm>
            <a:off x="6643702" y="785794"/>
            <a:ext cx="2330665" cy="3214710"/>
          </a:xfrm>
          <a:prstGeom prst="rect">
            <a:avLst/>
          </a:prstGeom>
        </p:spPr>
      </p:pic>
      <p:pic>
        <p:nvPicPr>
          <p:cNvPr id="9" name="Рисунок 8" descr="201499229_198504655486676_4181480316340859786_n.jpg"/>
          <p:cNvPicPr>
            <a:picLocks noChangeAspect="1"/>
          </p:cNvPicPr>
          <p:nvPr/>
        </p:nvPicPr>
        <p:blipFill>
          <a:blip r:embed="rId6"/>
          <a:srcRect t="20584" b="14490"/>
          <a:stretch>
            <a:fillRect/>
          </a:stretch>
        </p:blipFill>
        <p:spPr>
          <a:xfrm>
            <a:off x="5500694" y="3643314"/>
            <a:ext cx="2049777" cy="2957431"/>
          </a:xfrm>
          <a:prstGeom prst="rect">
            <a:avLst/>
          </a:prstGeom>
        </p:spPr>
      </p:pic>
      <p:pic>
        <p:nvPicPr>
          <p:cNvPr id="10" name="Рисунок 9" descr="201446543_341221404265576_8905752582232156813_n.jpg"/>
          <p:cNvPicPr>
            <a:picLocks noChangeAspect="1"/>
          </p:cNvPicPr>
          <p:nvPr/>
        </p:nvPicPr>
        <p:blipFill>
          <a:blip r:embed="rId7"/>
          <a:srcRect t="17509" b="19784"/>
          <a:stretch>
            <a:fillRect/>
          </a:stretch>
        </p:blipFill>
        <p:spPr>
          <a:xfrm>
            <a:off x="1857356" y="3929066"/>
            <a:ext cx="1957322" cy="272754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214290"/>
            <a:ext cx="8340745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Відеовернісаж</a:t>
            </a:r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 «</a:t>
            </a:r>
            <a:r>
              <a:rPr lang="ru-RU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Матемтика</a:t>
            </a:r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 в </a:t>
            </a:r>
            <a:r>
              <a:rPr lang="ru-RU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професії</a:t>
            </a:r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 </a:t>
            </a:r>
            <a:r>
              <a:rPr lang="ru-RU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моїх</a:t>
            </a:r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 </a:t>
            </a:r>
            <a:r>
              <a:rPr lang="ru-RU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батьків</a:t>
            </a:r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»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Monotype Corsiva" pitchFamily="66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1397988_28-p-fon-dlya-publisher-3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44021" cy="6858000"/>
          </a:xfrm>
        </p:spPr>
      </p:pic>
      <p:pic>
        <p:nvPicPr>
          <p:cNvPr id="6" name="Рисунок 5" descr="201235246_388052909315812_7830150955396080539_n.jpg"/>
          <p:cNvPicPr>
            <a:picLocks noChangeAspect="1"/>
          </p:cNvPicPr>
          <p:nvPr/>
        </p:nvPicPr>
        <p:blipFill>
          <a:blip r:embed="rId3"/>
          <a:srcRect t="26476" b="10387"/>
          <a:stretch>
            <a:fillRect/>
          </a:stretch>
        </p:blipFill>
        <p:spPr>
          <a:xfrm>
            <a:off x="285720" y="1142984"/>
            <a:ext cx="3054974" cy="4286280"/>
          </a:xfrm>
          <a:prstGeom prst="rect">
            <a:avLst/>
          </a:prstGeom>
        </p:spPr>
      </p:pic>
      <p:pic>
        <p:nvPicPr>
          <p:cNvPr id="7" name="Рисунок 6" descr="200982336_3065537547054067_7980882087544207063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678" y="3429001"/>
            <a:ext cx="2426178" cy="3428999"/>
          </a:xfrm>
          <a:prstGeom prst="rect">
            <a:avLst/>
          </a:prstGeom>
        </p:spPr>
      </p:pic>
      <p:pic>
        <p:nvPicPr>
          <p:cNvPr id="8" name="Рисунок 7" descr="201417394_2961577830786719_2738343267175066431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388" y="3468713"/>
            <a:ext cx="2071702" cy="3389287"/>
          </a:xfrm>
          <a:prstGeom prst="rect">
            <a:avLst/>
          </a:prstGeom>
        </p:spPr>
      </p:pic>
      <p:pic>
        <p:nvPicPr>
          <p:cNvPr id="9" name="Рисунок 8" descr="201792434_788447552037492_4297821522253645542_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909090"/>
            <a:ext cx="4000528" cy="266278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7369325" cy="95410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Науково-дослідницька</a:t>
            </a:r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 </a:t>
            </a:r>
            <a:r>
              <a:rPr lang="ru-RU" sz="2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конфеенція</a:t>
            </a:r>
            <a:endParaRPr lang="ru-RU" sz="28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Monotype Corsiva" pitchFamily="66" charset="0"/>
            </a:endParaRPr>
          </a:p>
          <a:p>
            <a:pPr algn="ctr"/>
            <a:r>
              <a:rPr lang="uk-UA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“Український</a:t>
            </a:r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 вимір процесів європейської </a:t>
            </a:r>
            <a:r>
              <a:rPr lang="uk-UA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інтеграції”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Monotype Corsiva" pitchFamily="66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1397988_28-p-fon-dlya-publisher-3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" y="0"/>
            <a:ext cx="9144021" cy="6858000"/>
          </a:xfrm>
        </p:spPr>
      </p:pic>
      <p:pic>
        <p:nvPicPr>
          <p:cNvPr id="5" name="Рисунок 4" descr="200698183_957494821714108_3740099019764380494_n.jpg"/>
          <p:cNvPicPr>
            <a:picLocks noChangeAspect="1"/>
          </p:cNvPicPr>
          <p:nvPr/>
        </p:nvPicPr>
        <p:blipFill>
          <a:blip r:embed="rId3"/>
          <a:srcRect t="14257" b="6312"/>
          <a:stretch>
            <a:fillRect/>
          </a:stretch>
        </p:blipFill>
        <p:spPr>
          <a:xfrm>
            <a:off x="4643438" y="1000108"/>
            <a:ext cx="1714480" cy="3026276"/>
          </a:xfrm>
          <a:prstGeom prst="rect">
            <a:avLst/>
          </a:prstGeom>
        </p:spPr>
      </p:pic>
      <p:pic>
        <p:nvPicPr>
          <p:cNvPr id="6" name="Рисунок 5" descr="202800572_404930937350633_2146622963252448123_n.jpg"/>
          <p:cNvPicPr>
            <a:picLocks noChangeAspect="1"/>
          </p:cNvPicPr>
          <p:nvPr/>
        </p:nvPicPr>
        <p:blipFill>
          <a:blip r:embed="rId4"/>
          <a:srcRect t="25854" b="10253"/>
          <a:stretch>
            <a:fillRect/>
          </a:stretch>
        </p:blipFill>
        <p:spPr>
          <a:xfrm>
            <a:off x="2285984" y="928670"/>
            <a:ext cx="2163472" cy="3071834"/>
          </a:xfrm>
          <a:prstGeom prst="rect">
            <a:avLst/>
          </a:prstGeom>
        </p:spPr>
      </p:pic>
      <p:pic>
        <p:nvPicPr>
          <p:cNvPr id="7" name="Рисунок 6" descr="201401100_320143822940809_7720032570448520981_n.jpg"/>
          <p:cNvPicPr>
            <a:picLocks noChangeAspect="1"/>
          </p:cNvPicPr>
          <p:nvPr/>
        </p:nvPicPr>
        <p:blipFill>
          <a:blip r:embed="rId5"/>
          <a:srcRect t="20665" b="8155"/>
          <a:stretch>
            <a:fillRect/>
          </a:stretch>
        </p:blipFill>
        <p:spPr>
          <a:xfrm>
            <a:off x="0" y="857232"/>
            <a:ext cx="2143140" cy="338994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214290"/>
            <a:ext cx="7282763" cy="646331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Олімпіада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 </a:t>
            </a:r>
            <a:r>
              <a:rPr lang="ru-RU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з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 математики «</a:t>
            </a:r>
            <a:r>
              <a:rPr lang="ru-RU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МініМудрик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»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Monotype Corsiva" pitchFamily="66" charset="0"/>
            </a:endParaRPr>
          </a:p>
        </p:txBody>
      </p:sp>
      <p:pic>
        <p:nvPicPr>
          <p:cNvPr id="9" name="Рисунок 8" descr="200469884_793887354604052_4570472311409729806_n.jpg"/>
          <p:cNvPicPr>
            <a:picLocks noChangeAspect="1"/>
          </p:cNvPicPr>
          <p:nvPr/>
        </p:nvPicPr>
        <p:blipFill>
          <a:blip r:embed="rId6"/>
          <a:srcRect t="19960" b="14171"/>
          <a:stretch>
            <a:fillRect/>
          </a:stretch>
        </p:blipFill>
        <p:spPr>
          <a:xfrm>
            <a:off x="6512092" y="1785926"/>
            <a:ext cx="2631908" cy="3852474"/>
          </a:xfrm>
          <a:prstGeom prst="rect">
            <a:avLst/>
          </a:prstGeom>
        </p:spPr>
      </p:pic>
      <p:pic>
        <p:nvPicPr>
          <p:cNvPr id="10" name="Рисунок 9" descr="201329257_172091471594473_2323732455791394136_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562" y="4207694"/>
            <a:ext cx="1987730" cy="2650306"/>
          </a:xfrm>
          <a:prstGeom prst="rect">
            <a:avLst/>
          </a:prstGeom>
        </p:spPr>
      </p:pic>
      <p:pic>
        <p:nvPicPr>
          <p:cNvPr id="11" name="Рисунок 10" descr="201494598_503790034373240_6041561658299241963_n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282" y="4214818"/>
            <a:ext cx="1875709" cy="2539848"/>
          </a:xfrm>
          <a:prstGeom prst="rect">
            <a:avLst/>
          </a:prstGeom>
        </p:spPr>
      </p:pic>
      <p:pic>
        <p:nvPicPr>
          <p:cNvPr id="12" name="Рисунок 11" descr="201953968_475089133586676_5114725645425496323_n.jpg"/>
          <p:cNvPicPr>
            <a:picLocks noChangeAspect="1"/>
          </p:cNvPicPr>
          <p:nvPr/>
        </p:nvPicPr>
        <p:blipFill>
          <a:blip r:embed="rId9"/>
          <a:srcRect l="6047" t="13606" r="6272" b="4761"/>
          <a:stretch>
            <a:fillRect/>
          </a:stretch>
        </p:blipFill>
        <p:spPr>
          <a:xfrm>
            <a:off x="2357422" y="4071942"/>
            <a:ext cx="2071702" cy="2571768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mlconvd-kRcRgf2x1.jpg"/>
          <p:cNvPicPr>
            <a:picLocks noChangeAspect="1"/>
          </p:cNvPicPr>
          <p:nvPr/>
        </p:nvPicPr>
        <p:blipFill>
          <a:blip r:embed="rId2"/>
          <a:srcRect t="7291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Содержимое 4" descr="205328783_194981739213060_4292599776810374422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441842" y="3500438"/>
            <a:ext cx="4476749" cy="3357562"/>
          </a:xfrm>
        </p:spPr>
      </p:pic>
      <p:pic>
        <p:nvPicPr>
          <p:cNvPr id="6" name="Рисунок 5" descr="203589312_1870881816407416_1607827321309261793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559" y="0"/>
            <a:ext cx="4572000" cy="3429000"/>
          </a:xfrm>
          <a:prstGeom prst="rect">
            <a:avLst/>
          </a:prstGeom>
        </p:spPr>
      </p:pic>
      <p:pic>
        <p:nvPicPr>
          <p:cNvPr id="7" name="Рисунок 6" descr="204808723_3102926383179267_2683302520151259611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11174"/>
            <a:ext cx="4462435" cy="3346826"/>
          </a:xfrm>
          <a:prstGeom prst="rect">
            <a:avLst/>
          </a:prstGeom>
        </p:spPr>
      </p:pic>
      <p:pic>
        <p:nvPicPr>
          <p:cNvPr id="8" name="Рисунок 7" descr="205162331_836641040616740_5738777024107432376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4348" y="0"/>
            <a:ext cx="2791407" cy="3721876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1397988_28-p-fon-dlya-publisher-3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44021" cy="6858000"/>
          </a:xfrm>
        </p:spPr>
      </p:pic>
      <p:pic>
        <p:nvPicPr>
          <p:cNvPr id="7" name="Рисунок 6" descr="201792489_527980978385539_3620598812095068681_n.jpg"/>
          <p:cNvPicPr>
            <a:picLocks noChangeAspect="1"/>
          </p:cNvPicPr>
          <p:nvPr/>
        </p:nvPicPr>
        <p:blipFill>
          <a:blip r:embed="rId3"/>
          <a:srcRect t="8559" b="19543"/>
          <a:stretch>
            <a:fillRect/>
          </a:stretch>
        </p:blipFill>
        <p:spPr>
          <a:xfrm>
            <a:off x="214281" y="3429000"/>
            <a:ext cx="2146177" cy="3429000"/>
          </a:xfrm>
          <a:prstGeom prst="rect">
            <a:avLst/>
          </a:prstGeom>
        </p:spPr>
      </p:pic>
      <p:pic>
        <p:nvPicPr>
          <p:cNvPr id="8" name="Рисунок 7" descr="201511982_143110471121919_9118231395557535363_n.jpg"/>
          <p:cNvPicPr>
            <a:picLocks noChangeAspect="1"/>
          </p:cNvPicPr>
          <p:nvPr/>
        </p:nvPicPr>
        <p:blipFill>
          <a:blip r:embed="rId4"/>
          <a:srcRect t="11891" b="4868"/>
          <a:stretch>
            <a:fillRect/>
          </a:stretch>
        </p:blipFill>
        <p:spPr>
          <a:xfrm>
            <a:off x="214282" y="0"/>
            <a:ext cx="1892364" cy="3500462"/>
          </a:xfrm>
          <a:prstGeom prst="rect">
            <a:avLst/>
          </a:prstGeom>
        </p:spPr>
      </p:pic>
      <p:pic>
        <p:nvPicPr>
          <p:cNvPr id="9" name="Рисунок 8" descr="201437298_977401649683065_2388861210751143345_n.jpg"/>
          <p:cNvPicPr>
            <a:picLocks noChangeAspect="1"/>
          </p:cNvPicPr>
          <p:nvPr/>
        </p:nvPicPr>
        <p:blipFill>
          <a:blip r:embed="rId5"/>
          <a:srcRect t="6503" r="4072" b="20767"/>
          <a:stretch>
            <a:fillRect/>
          </a:stretch>
        </p:blipFill>
        <p:spPr>
          <a:xfrm>
            <a:off x="2500298" y="1571612"/>
            <a:ext cx="3643338" cy="207170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857488" y="0"/>
            <a:ext cx="5315878" cy="156966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Участь </a:t>
            </a:r>
            <a:r>
              <a:rPr lang="ru-RU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педагогічних</a:t>
            </a:r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 </a:t>
            </a:r>
            <a:r>
              <a:rPr lang="ru-RU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працівників</a:t>
            </a:r>
            <a:endParaRPr lang="ru-RU" sz="32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Monotype Corsiva" pitchFamily="66" charset="0"/>
            </a:endParaRPr>
          </a:p>
          <a:p>
            <a:pPr algn="ctr"/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у </a:t>
            </a:r>
            <a:r>
              <a:rPr lang="uk-UA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проєкті</a:t>
            </a:r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 </a:t>
            </a:r>
            <a:r>
              <a:rPr lang="uk-UA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“Вивчай</a:t>
            </a:r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 та розрізняй: </a:t>
            </a:r>
          </a:p>
          <a:p>
            <a:pPr algn="ctr"/>
            <a:r>
              <a:rPr lang="uk-UA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інфо-медійна</a:t>
            </a:r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 </a:t>
            </a:r>
            <a:r>
              <a:rPr lang="uk-UA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грамотність”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Monotype Corsiva" pitchFamily="66" charset="0"/>
            </a:endParaRPr>
          </a:p>
        </p:txBody>
      </p:sp>
      <p:pic>
        <p:nvPicPr>
          <p:cNvPr id="11" name="Рисунок 10" descr="201832170_1009867233116601_2414701531653425639_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12" y="3286124"/>
            <a:ext cx="2533545" cy="3378060"/>
          </a:xfrm>
          <a:prstGeom prst="rect">
            <a:avLst/>
          </a:prstGeom>
        </p:spPr>
      </p:pic>
      <p:pic>
        <p:nvPicPr>
          <p:cNvPr id="12" name="Рисунок 11" descr="201446769_125630792984490_7048473596295368219_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8860" y="4124330"/>
            <a:ext cx="3643608" cy="2733670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1397988_28-p-fon-dlya-publisher-3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" y="0"/>
            <a:ext cx="9144021" cy="6858000"/>
          </a:xfrm>
        </p:spPr>
      </p:pic>
      <p:pic>
        <p:nvPicPr>
          <p:cNvPr id="5" name="Рисунок 4" descr="202721884_755297811809255_8172004046812185135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4000504"/>
            <a:ext cx="4419672" cy="2486066"/>
          </a:xfrm>
          <a:prstGeom prst="rect">
            <a:avLst/>
          </a:prstGeom>
        </p:spPr>
      </p:pic>
      <p:pic>
        <p:nvPicPr>
          <p:cNvPr id="6" name="Рисунок 5" descr="201787800_831516757485665_7837757680859084922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714644" cy="3843742"/>
          </a:xfrm>
          <a:prstGeom prst="rect">
            <a:avLst/>
          </a:prstGeom>
        </p:spPr>
      </p:pic>
      <p:pic>
        <p:nvPicPr>
          <p:cNvPr id="7" name="Рисунок 6" descr="201740155_191324572789787_250147051364866844_n.jpg"/>
          <p:cNvPicPr>
            <a:picLocks noChangeAspect="1"/>
          </p:cNvPicPr>
          <p:nvPr/>
        </p:nvPicPr>
        <p:blipFill>
          <a:blip r:embed="rId5"/>
          <a:srcRect l="18930" b="33746"/>
          <a:stretch>
            <a:fillRect/>
          </a:stretch>
        </p:blipFill>
        <p:spPr>
          <a:xfrm>
            <a:off x="0" y="3857628"/>
            <a:ext cx="4195846" cy="2571768"/>
          </a:xfrm>
          <a:prstGeom prst="rect">
            <a:avLst/>
          </a:prstGeom>
        </p:spPr>
      </p:pic>
      <p:pic>
        <p:nvPicPr>
          <p:cNvPr id="8" name="Рисунок 7" descr="201146437_512480833134923_5220039521670415267_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8992" y="1285860"/>
            <a:ext cx="4357718" cy="245121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932043" y="214290"/>
            <a:ext cx="6175088" cy="646331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Засідання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 </a:t>
            </a:r>
            <a:r>
              <a:rPr lang="ru-RU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матодичних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 </a:t>
            </a:r>
            <a:r>
              <a:rPr lang="ru-RU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формувань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Monotype Corsiva" pitchFamily="66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1397988_28-p-fon-dlya-publisher-3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44021" cy="6858000"/>
          </a:xfrm>
        </p:spPr>
      </p:pic>
      <p:pic>
        <p:nvPicPr>
          <p:cNvPr id="5" name="Рисунок 4" descr="202316665_976906919825093_1009376250311928493_n.jpg"/>
          <p:cNvPicPr>
            <a:picLocks noChangeAspect="1"/>
          </p:cNvPicPr>
          <p:nvPr/>
        </p:nvPicPr>
        <p:blipFill>
          <a:blip r:embed="rId3"/>
          <a:srcRect t="8970" b="52953"/>
          <a:stretch>
            <a:fillRect/>
          </a:stretch>
        </p:blipFill>
        <p:spPr>
          <a:xfrm>
            <a:off x="642910" y="1000108"/>
            <a:ext cx="1857388" cy="15716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214290"/>
            <a:ext cx="8379217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Ми </a:t>
            </a:r>
            <a:r>
              <a:rPr lang="ru-RU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пишаємось</a:t>
            </a:r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 нашими </a:t>
            </a:r>
            <a:r>
              <a:rPr lang="ru-RU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педагогічними</a:t>
            </a:r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 </a:t>
            </a:r>
            <a:r>
              <a:rPr lang="ru-RU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</a:rPr>
              <a:t>працівниками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Monotype Corsiva" pitchFamily="66" charset="0"/>
            </a:endParaRPr>
          </a:p>
        </p:txBody>
      </p:sp>
      <p:pic>
        <p:nvPicPr>
          <p:cNvPr id="7" name="Рисунок 6" descr="201849343_959461721508236_5462742714006281565_n.jpg"/>
          <p:cNvPicPr>
            <a:picLocks noChangeAspect="1"/>
          </p:cNvPicPr>
          <p:nvPr/>
        </p:nvPicPr>
        <p:blipFill>
          <a:blip r:embed="rId4"/>
          <a:srcRect t="18018" b="22358"/>
          <a:stretch>
            <a:fillRect/>
          </a:stretch>
        </p:blipFill>
        <p:spPr>
          <a:xfrm>
            <a:off x="5286380" y="3929066"/>
            <a:ext cx="1802120" cy="2387772"/>
          </a:xfrm>
          <a:prstGeom prst="rect">
            <a:avLst/>
          </a:prstGeom>
        </p:spPr>
      </p:pic>
      <p:pic>
        <p:nvPicPr>
          <p:cNvPr id="8" name="Рисунок 7" descr="201849343_2800708553561250_5251297743193964839_n.jpg"/>
          <p:cNvPicPr>
            <a:picLocks noChangeAspect="1"/>
          </p:cNvPicPr>
          <p:nvPr/>
        </p:nvPicPr>
        <p:blipFill>
          <a:blip r:embed="rId5"/>
          <a:srcRect t="25471" r="6147" b="29811"/>
          <a:stretch>
            <a:fillRect/>
          </a:stretch>
        </p:blipFill>
        <p:spPr>
          <a:xfrm>
            <a:off x="7396226" y="3857628"/>
            <a:ext cx="1747774" cy="2428892"/>
          </a:xfrm>
          <a:prstGeom prst="rect">
            <a:avLst/>
          </a:prstGeom>
        </p:spPr>
      </p:pic>
      <p:pic>
        <p:nvPicPr>
          <p:cNvPr id="9" name="Рисунок 8" descr="202226729_843255319620663_3129396888443741655_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7884" y="1714488"/>
            <a:ext cx="2857428" cy="1881140"/>
          </a:xfrm>
          <a:prstGeom prst="rect">
            <a:avLst/>
          </a:prstGeom>
        </p:spPr>
      </p:pic>
      <p:pic>
        <p:nvPicPr>
          <p:cNvPr id="11" name="Рисунок 10" descr="202316665_976906919825093_1009376250311928493_n.jpg"/>
          <p:cNvPicPr>
            <a:picLocks noChangeAspect="1"/>
          </p:cNvPicPr>
          <p:nvPr/>
        </p:nvPicPr>
        <p:blipFill>
          <a:blip r:embed="rId3"/>
          <a:srcRect t="45316" b="7764"/>
          <a:stretch>
            <a:fillRect/>
          </a:stretch>
        </p:blipFill>
        <p:spPr>
          <a:xfrm>
            <a:off x="214282" y="2571743"/>
            <a:ext cx="4000528" cy="4171213"/>
          </a:xfrm>
          <a:prstGeom prst="rect">
            <a:avLst/>
          </a:prstGeom>
        </p:spPr>
      </p:pic>
      <p:pic>
        <p:nvPicPr>
          <p:cNvPr id="10" name="Рисунок 9" descr="202538927_182732823851346_8427903005389449328_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1802" y="928670"/>
            <a:ext cx="1804059" cy="2571744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6546038_28-p-fon-dlya-prezentatsii-detskii-sad-2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2214546" y="142852"/>
            <a:ext cx="6215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Участь у конкурсах</a:t>
            </a:r>
          </a:p>
        </p:txBody>
      </p:sp>
      <p:pic>
        <p:nvPicPr>
          <p:cNvPr id="5" name="Рисунок 4" descr="202683304_503195217659332_7850009509527712238_n.jpg"/>
          <p:cNvPicPr>
            <a:picLocks noChangeAspect="1"/>
          </p:cNvPicPr>
          <p:nvPr/>
        </p:nvPicPr>
        <p:blipFill>
          <a:blip r:embed="rId3"/>
          <a:srcRect l="15397" t="23786" r="23016" b="39261"/>
          <a:stretch>
            <a:fillRect/>
          </a:stretch>
        </p:blipFill>
        <p:spPr>
          <a:xfrm>
            <a:off x="2786050" y="4400533"/>
            <a:ext cx="3071834" cy="2457467"/>
          </a:xfrm>
          <a:prstGeom prst="rect">
            <a:avLst/>
          </a:prstGeom>
        </p:spPr>
      </p:pic>
      <p:pic>
        <p:nvPicPr>
          <p:cNvPr id="7" name="Рисунок 6" descr="206049815_506785397311668_8201790418626571331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40" y="928670"/>
            <a:ext cx="2534201" cy="3378934"/>
          </a:xfrm>
          <a:prstGeom prst="rect">
            <a:avLst/>
          </a:prstGeom>
        </p:spPr>
      </p:pic>
      <p:pic>
        <p:nvPicPr>
          <p:cNvPr id="8" name="Рисунок 7" descr="203396929_131140139105079_5108227955862087590_n.jpg"/>
          <p:cNvPicPr>
            <a:picLocks noChangeAspect="1"/>
          </p:cNvPicPr>
          <p:nvPr/>
        </p:nvPicPr>
        <p:blipFill>
          <a:blip r:embed="rId5"/>
          <a:srcRect t="9238" b="5309"/>
          <a:stretch>
            <a:fillRect/>
          </a:stretch>
        </p:blipFill>
        <p:spPr>
          <a:xfrm>
            <a:off x="0" y="642918"/>
            <a:ext cx="2653184" cy="4786346"/>
          </a:xfrm>
          <a:prstGeom prst="rect">
            <a:avLst/>
          </a:prstGeom>
        </p:spPr>
      </p:pic>
      <p:pic>
        <p:nvPicPr>
          <p:cNvPr id="9" name="Рисунок 8" descr="203100624_2981768528740072_1860968741991230167_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9466" y="4500570"/>
            <a:ext cx="3134533" cy="2357430"/>
          </a:xfrm>
          <a:prstGeom prst="rect">
            <a:avLst/>
          </a:prstGeom>
        </p:spPr>
      </p:pic>
      <p:pic>
        <p:nvPicPr>
          <p:cNvPr id="10" name="Рисунок 9" descr="205141405_4208918379169576_516066684838288260_n.jpg"/>
          <p:cNvPicPr>
            <a:picLocks noChangeAspect="1"/>
          </p:cNvPicPr>
          <p:nvPr/>
        </p:nvPicPr>
        <p:blipFill>
          <a:blip r:embed="rId7"/>
          <a:srcRect t="18476" b="14547"/>
          <a:stretch>
            <a:fillRect/>
          </a:stretch>
        </p:blipFill>
        <p:spPr>
          <a:xfrm>
            <a:off x="6357950" y="714356"/>
            <a:ext cx="2608199" cy="3687854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mlconvd-kRcRgf2x1.jpg"/>
          <p:cNvPicPr>
            <a:picLocks noGrp="1" noChangeAspect="1"/>
          </p:cNvPicPr>
          <p:nvPr>
            <p:ph idx="1"/>
          </p:nvPr>
        </p:nvPicPr>
        <p:blipFill>
          <a:blip r:embed="rId2"/>
          <a:srcRect t="7291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0" y="142852"/>
            <a:ext cx="903266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Педагогічна</a:t>
            </a:r>
            <a:r>
              <a:rPr lang="ru-RU" sz="32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діяльність</a:t>
            </a:r>
            <a:r>
              <a:rPr lang="ru-RU" sz="32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працівників</a:t>
            </a:r>
            <a:r>
              <a:rPr lang="ru-RU" sz="32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закладу </a:t>
            </a:r>
            <a:r>
              <a:rPr lang="ru-RU" sz="32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освіти</a:t>
            </a:r>
            <a:endParaRPr lang="ru-RU" sz="3200" b="0" cap="none" spc="0" dirty="0">
              <a:ln w="10160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3"/>
          <a:srcRect l="26782" t="30276" r="26618" b="27615"/>
          <a:stretch/>
        </p:blipFill>
        <p:spPr bwMode="auto">
          <a:xfrm>
            <a:off x="285720" y="1071546"/>
            <a:ext cx="4572032" cy="23574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25544" t="37156" r="25998" b="21835"/>
          <a:stretch/>
        </p:blipFill>
        <p:spPr bwMode="auto">
          <a:xfrm>
            <a:off x="4286249" y="2786058"/>
            <a:ext cx="4857752" cy="24101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5"/>
          <a:srcRect l="25699" t="24495" r="26308" b="33120"/>
          <a:stretch/>
        </p:blipFill>
        <p:spPr bwMode="auto">
          <a:xfrm>
            <a:off x="0" y="4000504"/>
            <a:ext cx="4714876" cy="28574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1611397988_28-p-fon-dlya-publisher-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21" cy="6858000"/>
          </a:xfrm>
          <a:prstGeom prst="rect">
            <a:avLst/>
          </a:prstGeom>
        </p:spPr>
      </p:pic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214282" y="1071546"/>
            <a:ext cx="8715404" cy="51398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uk-UA" b="0" i="1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проєкт</a:t>
            </a:r>
            <a:r>
              <a:rPr kumimoji="0" lang="uk-UA" b="0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«Розвиток комунікативної компетентності в полікультурному </a:t>
            </a:r>
            <a:r>
              <a:rPr kumimoji="0" lang="uk-UA" b="0" i="1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освітному</a:t>
            </a:r>
            <a:r>
              <a:rPr kumimoji="0" lang="uk-UA" b="0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середовищі засобами технології CLIL»; </a:t>
            </a:r>
            <a:endParaRPr kumimoji="0" lang="ru-RU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uk-UA" b="0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Міжнародний </a:t>
            </a:r>
            <a:r>
              <a:rPr kumimoji="0" lang="uk-UA" b="0" i="1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проєкт</a:t>
            </a:r>
            <a:r>
              <a:rPr kumimoji="0" lang="uk-UA" b="0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IREX</a:t>
            </a:r>
            <a:r>
              <a:rPr kumimoji="0" lang="uk-UA" b="0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 Україні «Вивчай та розрізняй: </a:t>
            </a:r>
            <a:r>
              <a:rPr kumimoji="0" lang="uk-UA" b="0" i="1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інфо-медійна</a:t>
            </a:r>
            <a:r>
              <a:rPr kumimoji="0" lang="uk-UA" b="0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грамотність»</a:t>
            </a:r>
            <a:r>
              <a:rPr kumimoji="0" lang="uk-UA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uk-UA" b="0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(інтеграція практичних навичок критичного сприйняття інформації у шкільні предмети);</a:t>
            </a:r>
            <a:endParaRPr kumimoji="0" lang="ru-RU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uk-UA" b="0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дослідно-експериментальний майданчик «Розвиток громадянської освіти старшокласників в умовах формування полікультурного українського суспільства»; </a:t>
            </a:r>
            <a:endParaRPr kumimoji="0" lang="ru-RU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uk-UA" b="0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Міжнародний  освітній проект «Міжкультурна освіта – повага до національних та культурних традицій» (у серпні 2019 року на базі школи був проведений Міжнародний тижневий </a:t>
            </a:r>
            <a:r>
              <a:rPr kumimoji="0" lang="uk-UA" b="0" i="1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румуно-українській</a:t>
            </a:r>
            <a:r>
              <a:rPr kumimoji="0" lang="uk-UA" b="0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табір);        </a:t>
            </a:r>
            <a:endParaRPr kumimoji="0" lang="ru-RU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uk-UA" b="0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проект «Культура добросусідства» впроваджується у закладі впродовж 7 років. У листопаді 2019 року відбулася ділова зустріч з представниками 15-ти країн світу – експертами миротворчої освіти Міжнародної мережі громадських організацій «Глобальне партнерство </a:t>
            </a:r>
            <a:r>
              <a:rPr kumimoji="0" lang="uk-UA" b="0" i="1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їз</a:t>
            </a:r>
            <a:r>
              <a:rPr kumimoji="0" lang="uk-UA" b="0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запобігання збройним конфліктам (GPPAC)». </a:t>
            </a:r>
            <a:endParaRPr kumimoji="0" lang="ru-RU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214290"/>
            <a:ext cx="7822974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Формування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 позитивного </a:t>
            </a:r>
            <a:r>
              <a:rPr lang="ru-RU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іміджу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 закладу </a:t>
            </a:r>
            <a:r>
              <a:rPr lang="ru-RU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освіти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: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Monotype Corsiva" pitchFamily="66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1397988_28-p-fon-dlya-publisher-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2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7158" y="428604"/>
            <a:ext cx="8429684" cy="59708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uk-UA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співпраця з Корпусом Миру США в Україні (працювала волонтер </a:t>
            </a:r>
            <a:r>
              <a:rPr lang="uk-UA" i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Teйлор</a:t>
            </a:r>
            <a:r>
              <a:rPr lang="uk-UA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uk-UA" i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Кі</a:t>
            </a:r>
            <a:r>
              <a:rPr lang="uk-UA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з США разом із вчителями англійської мови).</a:t>
            </a:r>
            <a:endParaRPr lang="ru-RU" sz="105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uk-UA" i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проєкт</a:t>
            </a:r>
            <a:r>
              <a:rPr lang="uk-UA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«Посилка успіху – 2019» від </a:t>
            </a:r>
            <a:r>
              <a:rPr lang="uk-UA" i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Klitschko</a:t>
            </a:r>
            <a:r>
              <a:rPr lang="uk-UA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uk-UA" i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Foundation</a:t>
            </a:r>
            <a:r>
              <a:rPr lang="uk-UA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(школа отримала довгоочікувану «Посилку успіху» – набір базового спортивного інвентарю для школи);</a:t>
            </a:r>
            <a:endParaRPr lang="ru-RU" sz="105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uk-UA" i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проєкт</a:t>
            </a:r>
            <a:r>
              <a:rPr lang="uk-UA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«Академічна доброчесність та етика щодо середньої освіти» для вчителів та учнів 9-11-х класів (в рамках сприяння академічній доброчесності в Україні (SAIUP), що реалізується Американськими Радами з міжнародної освіти за сприяння Міністерства освіти і науки України та підтримки Посольства США в Україні; у закладі проводився тренінг для учнів та вчителів викладачами  США у вересні 2019 року); </a:t>
            </a:r>
            <a:endParaRPr lang="ru-RU" sz="105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uk-UA" i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проєкт</a:t>
            </a:r>
            <a:r>
              <a:rPr lang="uk-UA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«Підтримка Фінляндії української шкільної реформи», якій реалізується Міністерством освіти і науки України спільно з організацією </a:t>
            </a:r>
            <a:r>
              <a:rPr lang="uk-UA" i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GoGlobal</a:t>
            </a:r>
            <a:r>
              <a:rPr lang="uk-UA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для формування освітнього середовища </a:t>
            </a:r>
            <a:r>
              <a:rPr lang="uk-UA" i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румуномовних</a:t>
            </a:r>
            <a:r>
              <a:rPr lang="uk-UA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та </a:t>
            </a:r>
            <a:r>
              <a:rPr lang="uk-UA" i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угорськомовних</a:t>
            </a:r>
            <a:r>
              <a:rPr lang="uk-UA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учнів («</a:t>
            </a:r>
            <a:r>
              <a:rPr lang="uk-UA" i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Бомбезний</a:t>
            </a:r>
            <a:r>
              <a:rPr lang="uk-UA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uk-UA" i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GoCamp</a:t>
            </a:r>
            <a:r>
              <a:rPr lang="uk-UA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») – на базі школи проведений літній англо-український мовний табір для учнів з залученням 2 волонтерів з Шотландії, 4 волонтерів з України; </a:t>
            </a:r>
            <a:endParaRPr lang="ru-RU" sz="105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uk-UA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проект «Англомовний табір </a:t>
            </a:r>
            <a:r>
              <a:rPr lang="uk-UA" i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онлайн</a:t>
            </a:r>
            <a:r>
              <a:rPr lang="uk-UA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GoCamp</a:t>
            </a:r>
            <a:r>
              <a:rPr lang="uk-UA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2021», завдяки участі у програмі </a:t>
            </a:r>
            <a:r>
              <a:rPr lang="ru-RU" i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Creative</a:t>
            </a:r>
            <a:r>
              <a:rPr lang="uk-UA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i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Camp</a:t>
            </a:r>
            <a:r>
              <a:rPr lang="uk-UA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i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Online</a:t>
            </a:r>
            <a:r>
              <a:rPr lang="uk-UA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 2021.</a:t>
            </a:r>
            <a:endParaRPr lang="uk-UA" sz="28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mlconvd-kRcRgf2x1.jpg"/>
          <p:cNvPicPr>
            <a:picLocks noGrp="1" noChangeAspect="1"/>
          </p:cNvPicPr>
          <p:nvPr>
            <p:ph idx="1"/>
          </p:nvPr>
        </p:nvPicPr>
        <p:blipFill>
          <a:blip r:embed="rId2"/>
          <a:srcRect t="7291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214282" y="214290"/>
            <a:ext cx="704147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0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Співпраця</a:t>
            </a:r>
            <a:r>
              <a:rPr lang="ru-RU" sz="30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sz="30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здобувачами</a:t>
            </a:r>
            <a:r>
              <a:rPr lang="ru-RU" sz="30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30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sz="30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30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батьками, </a:t>
            </a:r>
            <a:r>
              <a:rPr lang="ru-RU" sz="30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працівниками</a:t>
            </a:r>
            <a:r>
              <a:rPr lang="ru-RU" sz="30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закладу </a:t>
            </a:r>
            <a:r>
              <a:rPr lang="ru-RU" sz="30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освіти</a:t>
            </a:r>
            <a:endParaRPr lang="ru-RU" sz="3000" b="0" cap="none" spc="0" dirty="0">
              <a:ln w="10160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3"/>
          <a:srcRect l="25854" t="22661" r="31521" b="43854"/>
          <a:stretch/>
        </p:blipFill>
        <p:spPr bwMode="auto">
          <a:xfrm>
            <a:off x="0" y="1285860"/>
            <a:ext cx="4357686" cy="22145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25699" t="22294" r="35886" b="42477"/>
          <a:stretch/>
        </p:blipFill>
        <p:spPr bwMode="auto">
          <a:xfrm>
            <a:off x="0" y="3786190"/>
            <a:ext cx="4357686" cy="27146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5"/>
          <a:srcRect l="25854" t="29449" r="30959" b="30685"/>
          <a:stretch/>
        </p:blipFill>
        <p:spPr bwMode="auto">
          <a:xfrm>
            <a:off x="4357686" y="2714620"/>
            <a:ext cx="4786314" cy="27146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mlconvd-kRcRgf2x1.jpg"/>
          <p:cNvPicPr>
            <a:picLocks noChangeAspect="1"/>
          </p:cNvPicPr>
          <p:nvPr/>
        </p:nvPicPr>
        <p:blipFill>
          <a:blip r:embed="rId2"/>
          <a:srcRect t="7291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6" name="Содержимое 5" descr="202938510_238520807750810_7625997914915326213_n.jpg"/>
          <p:cNvPicPr>
            <a:picLocks noGrp="1" noChangeAspect="1"/>
          </p:cNvPicPr>
          <p:nvPr>
            <p:ph idx="1"/>
          </p:nvPr>
        </p:nvPicPr>
        <p:blipFill>
          <a:blip r:embed="rId3"/>
          <a:srcRect l="14249"/>
          <a:stretch>
            <a:fillRect/>
          </a:stretch>
        </p:blipFill>
        <p:spPr>
          <a:xfrm rot="16200000">
            <a:off x="5477118" y="3191117"/>
            <a:ext cx="2857496" cy="4476270"/>
          </a:xfrm>
        </p:spPr>
      </p:pic>
      <p:sp>
        <p:nvSpPr>
          <p:cNvPr id="5" name="Прямоугольник 4"/>
          <p:cNvSpPr/>
          <p:nvPr/>
        </p:nvSpPr>
        <p:spPr>
          <a:xfrm>
            <a:off x="214282" y="0"/>
            <a:ext cx="76592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Стратегія</a:t>
            </a:r>
            <a:r>
              <a:rPr lang="ru-RU" sz="40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40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закладу </a:t>
            </a:r>
            <a:r>
              <a:rPr lang="ru-RU" sz="40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освіти</a:t>
            </a:r>
            <a:endParaRPr lang="ru-RU" sz="4000" b="0" cap="none" spc="0" dirty="0">
              <a:ln w="10160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203190333_879990922614658_5779588323294656299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458493" y="399235"/>
            <a:ext cx="3084535" cy="4143405"/>
          </a:xfrm>
          <a:prstGeom prst="rect">
            <a:avLst/>
          </a:prstGeom>
        </p:spPr>
      </p:pic>
      <p:pic>
        <p:nvPicPr>
          <p:cNvPr id="9" name="Рисунок 8" descr="203681109_214791953703765_5917547277545734432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8662" y="857232"/>
            <a:ext cx="2398459" cy="3221810"/>
          </a:xfrm>
          <a:prstGeom prst="rect">
            <a:avLst/>
          </a:prstGeom>
        </p:spPr>
      </p:pic>
      <p:pic>
        <p:nvPicPr>
          <p:cNvPr id="8" name="Рисунок 7" descr="203663670_164176035768034_4949170491755270832_n.jpg"/>
          <p:cNvPicPr>
            <a:picLocks noChangeAspect="1"/>
          </p:cNvPicPr>
          <p:nvPr/>
        </p:nvPicPr>
        <p:blipFill>
          <a:blip r:embed="rId6"/>
          <a:srcRect l="10645" t="4435" r="8935"/>
          <a:stretch>
            <a:fillRect/>
          </a:stretch>
        </p:blipFill>
        <p:spPr>
          <a:xfrm rot="16200000">
            <a:off x="853914" y="3139911"/>
            <a:ext cx="2864176" cy="4572001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6546038_28-p-fon-dlya-prezentatsii-detskii-sad-2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14282" y="0"/>
            <a:ext cx="871543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Офіційні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</a:t>
            </a:r>
            <a:r>
              <a:rPr lang="ru-RU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соціальні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</a:t>
            </a:r>
            <a:r>
              <a:rPr lang="ru-RU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мережі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</a:t>
            </a:r>
            <a:r>
              <a:rPr lang="ru-RU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школи</a:t>
            </a:r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32430" t="12890" r="33529" b="5078"/>
          <a:stretch>
            <a:fillRect/>
          </a:stretch>
        </p:blipFill>
        <p:spPr bwMode="auto">
          <a:xfrm>
            <a:off x="214282" y="1000108"/>
            <a:ext cx="3427323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0" y="5929330"/>
            <a:ext cx="4033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https://www.facebook.com/boyanschool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 l="17057" t="17773" r="1683" b="22656"/>
          <a:stretch>
            <a:fillRect/>
          </a:stretch>
        </p:blipFill>
        <p:spPr bwMode="auto">
          <a:xfrm>
            <a:off x="4000496" y="1071546"/>
            <a:ext cx="450645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4000496" y="300037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https://www.youtube.com/channel/UCsMl7IhR2hMxa5mGe_rA5Sg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205659020_552090585951623_3855245166171008104_n.jpg"/>
          <p:cNvPicPr>
            <a:picLocks noChangeAspect="1"/>
          </p:cNvPicPr>
          <p:nvPr/>
        </p:nvPicPr>
        <p:blipFill>
          <a:blip r:embed="rId5"/>
          <a:srcRect t="27857" b="28055"/>
          <a:stretch>
            <a:fillRect/>
          </a:stretch>
        </p:blipFill>
        <p:spPr>
          <a:xfrm>
            <a:off x="6429388" y="4071942"/>
            <a:ext cx="1714512" cy="1595775"/>
          </a:xfrm>
          <a:prstGeom prst="rect">
            <a:avLst/>
          </a:prstGeom>
        </p:spPr>
      </p:pic>
      <p:pic>
        <p:nvPicPr>
          <p:cNvPr id="11" name="Рисунок 10" descr="203283311_2039112849586101_7115040069025264129_n.jpg"/>
          <p:cNvPicPr>
            <a:picLocks noChangeAspect="1"/>
          </p:cNvPicPr>
          <p:nvPr/>
        </p:nvPicPr>
        <p:blipFill>
          <a:blip r:embed="rId6"/>
          <a:srcRect t="3809" b="6011"/>
          <a:stretch>
            <a:fillRect/>
          </a:stretch>
        </p:blipFill>
        <p:spPr>
          <a:xfrm>
            <a:off x="4572000" y="3429000"/>
            <a:ext cx="1688577" cy="3214710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mlconvd-kRcRgf2x1.jpg"/>
          <p:cNvPicPr>
            <a:picLocks noGrp="1" noChangeAspect="1"/>
          </p:cNvPicPr>
          <p:nvPr>
            <p:ph idx="1"/>
          </p:nvPr>
        </p:nvPicPr>
        <p:blipFill>
          <a:blip r:embed="rId2"/>
          <a:srcRect t="9375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357126" y="0"/>
            <a:ext cx="8429716" cy="707886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Освітнє середовище закладу освіти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Monotype Corsiva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00100" y="714356"/>
            <a:ext cx="4932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>
                <a:latin typeface="Monotype Corsiva" pitchFamily="66" charset="0"/>
              </a:rPr>
              <a:t>Оцінка освітнього середовища батьками:</a:t>
            </a:r>
            <a:endParaRPr lang="ru-RU" sz="2400" dirty="0">
              <a:latin typeface="Monotype Corsiva" pitchFamily="66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3"/>
          <a:srcRect l="25699" t="28624" r="26308" b="29817"/>
          <a:stretch/>
        </p:blipFill>
        <p:spPr bwMode="auto">
          <a:xfrm>
            <a:off x="214282" y="1214422"/>
            <a:ext cx="8715436" cy="26432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10" name="image2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1472" y="4000504"/>
            <a:ext cx="7929618" cy="2857496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mlconvd-kRcRgf2x1.jpg"/>
          <p:cNvPicPr>
            <a:picLocks noGrp="1" noChangeAspect="1"/>
          </p:cNvPicPr>
          <p:nvPr>
            <p:ph idx="1"/>
          </p:nvPr>
        </p:nvPicPr>
        <p:blipFill>
          <a:blip r:embed="rId2"/>
          <a:srcRect t="7291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214282" y="0"/>
            <a:ext cx="71298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Штатний</a:t>
            </a:r>
            <a:r>
              <a:rPr lang="ru-RU" sz="40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розпис</a:t>
            </a:r>
            <a:r>
              <a:rPr lang="ru-RU" sz="40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закладу </a:t>
            </a:r>
            <a:r>
              <a:rPr lang="ru-RU" sz="40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освіти</a:t>
            </a:r>
            <a:endParaRPr lang="ru-RU" sz="4000" b="0" cap="none" spc="0" dirty="0">
              <a:ln w="10160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00034" y="1285860"/>
          <a:ext cx="8358245" cy="4392034"/>
        </p:xfrm>
        <a:graphic>
          <a:graphicData uri="http://schemas.openxmlformats.org/drawingml/2006/table">
            <a:tbl>
              <a:tblPr/>
              <a:tblGrid>
                <a:gridCol w="1401266"/>
                <a:gridCol w="456122"/>
                <a:gridCol w="428628"/>
                <a:gridCol w="428628"/>
                <a:gridCol w="642942"/>
                <a:gridCol w="571504"/>
                <a:gridCol w="857256"/>
                <a:gridCol w="500066"/>
                <a:gridCol w="571504"/>
                <a:gridCol w="571504"/>
                <a:gridCol w="714380"/>
                <a:gridCol w="1214445"/>
              </a:tblGrid>
              <a:tr h="1143008">
                <a:tc rowSpan="2">
                  <a:txBody>
                    <a:bodyPr/>
                    <a:lstStyle/>
                    <a:p>
                      <a:pPr marL="90170" marR="1016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Кількість</a:t>
                      </a:r>
                    </a:p>
                    <a:p>
                      <a:pPr marL="90170" marR="1016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Педагогічних</a:t>
                      </a:r>
                      <a:r>
                        <a:rPr lang="uk-UA" sz="14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працівників (основних</a:t>
                      </a:r>
                      <a:r>
                        <a:rPr lang="uk-UA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Маютькатегорію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Маютьзвання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Маютьосвіту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0170" marR="3683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Пенсійного</a:t>
                      </a:r>
                    </a:p>
                    <a:p>
                      <a:pPr marL="90170" marR="3683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віку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031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94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Вищу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794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І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794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ІІ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794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Спеціаліст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794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Старшийучитель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794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Учитель-методист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794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Вищу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794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Базовувищу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794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Середнюспеціальну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794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Загальну</a:t>
                      </a:r>
                      <a:r>
                        <a:rPr lang="uk-UA" sz="1400" b="1" spc="-5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серед</a:t>
                      </a:r>
                      <a:r>
                        <a:rPr lang="uk-UA" sz="14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ню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794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endParaRPr lang="uk-UA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71521">
                <a:tc>
                  <a:txBody>
                    <a:bodyPr/>
                    <a:lstStyle/>
                    <a:p>
                      <a:pPr marL="90170" marR="30099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54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0170" marR="6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0170" marR="9842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0170" marR="7874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0170" marR="2921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0170" marR="12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48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74307"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0170" marR="6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44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0170" marR="6032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0170" marR="7874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0170" marR="13589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0170" marR="2540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0170" marR="12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89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0170" marR="12573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14348" y="5715016"/>
            <a:ext cx="7858180" cy="646331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uk-UA" dirty="0" smtClean="0"/>
              <a:t>	</a:t>
            </a: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Станом на 24 червня в закладі вакансій немає, інформація про вакансії опублікована на сайті закладу.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mlconvd-kRcRgf2x1.jpg"/>
          <p:cNvPicPr>
            <a:picLocks noGrp="1" noChangeAspect="1"/>
          </p:cNvPicPr>
          <p:nvPr>
            <p:ph idx="1"/>
          </p:nvPr>
        </p:nvPicPr>
        <p:blipFill>
          <a:blip r:embed="rId2"/>
          <a:srcRect t="7291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7" name="Прямоугольник 6"/>
          <p:cNvSpPr/>
          <p:nvPr/>
        </p:nvSpPr>
        <p:spPr>
          <a:xfrm>
            <a:off x="0" y="214290"/>
            <a:ext cx="67452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Підвищення</a:t>
            </a:r>
            <a:r>
              <a:rPr lang="ru-RU" sz="28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кваліфікації</a:t>
            </a:r>
            <a:r>
              <a:rPr lang="ru-RU" sz="28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здобувачів</a:t>
            </a:r>
            <a:r>
              <a:rPr lang="ru-RU" sz="28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освіти</a:t>
            </a:r>
            <a:endParaRPr lang="ru-RU" sz="2800" b="0" cap="none" spc="0" dirty="0">
              <a:ln w="10160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-5CDBF26419D8103390A994A73B91678955E78E6F72A0A50CC9-pimgpsh_fullsize_dist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3714752"/>
            <a:ext cx="4214815" cy="1665112"/>
          </a:xfrm>
          <a:prstGeom prst="rect">
            <a:avLst/>
          </a:prstGeom>
        </p:spPr>
      </p:pic>
      <p:pic>
        <p:nvPicPr>
          <p:cNvPr id="9" name="Рисунок 8" descr="20200501_1454_20181204_1903_prometheu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8" y="5531114"/>
            <a:ext cx="3122085" cy="1326886"/>
          </a:xfrm>
          <a:prstGeom prst="rect">
            <a:avLst/>
          </a:prstGeom>
        </p:spPr>
      </p:pic>
      <p:pic>
        <p:nvPicPr>
          <p:cNvPr id="10" name="Рисунок 9" descr="EDER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1736" y="5143512"/>
            <a:ext cx="1581860" cy="1332093"/>
          </a:xfrm>
          <a:prstGeom prst="rect">
            <a:avLst/>
          </a:prstGeom>
        </p:spPr>
      </p:pic>
      <p:pic>
        <p:nvPicPr>
          <p:cNvPr id="11" name="Рисунок 10" descr="images (1)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4876" y="2285992"/>
            <a:ext cx="3391750" cy="1285884"/>
          </a:xfrm>
          <a:prstGeom prst="rect">
            <a:avLst/>
          </a:prstGeom>
        </p:spPr>
      </p:pic>
      <p:pic>
        <p:nvPicPr>
          <p:cNvPr id="12" name="Рисунок 11" descr="image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282" y="1214422"/>
            <a:ext cx="4597496" cy="928694"/>
          </a:xfrm>
          <a:prstGeom prst="rect">
            <a:avLst/>
          </a:prstGeom>
        </p:spPr>
      </p:pic>
      <p:pic>
        <p:nvPicPr>
          <p:cNvPr id="13" name="Рисунок 12" descr="image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7881" y="1071546"/>
            <a:ext cx="3158089" cy="1143008"/>
          </a:xfrm>
          <a:prstGeom prst="rect">
            <a:avLst/>
          </a:prstGeom>
        </p:spPr>
      </p:pic>
      <p:pic>
        <p:nvPicPr>
          <p:cNvPr id="14" name="Рисунок 13" descr="Логотип_новий_пнг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8596" y="2500306"/>
            <a:ext cx="3046655" cy="1686966"/>
          </a:xfrm>
          <a:prstGeom prst="rect">
            <a:avLst/>
          </a:prstGeom>
        </p:spPr>
      </p:pic>
      <p:pic>
        <p:nvPicPr>
          <p:cNvPr id="15" name="Рисунок 14" descr="Назва-сайту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5720" y="4000504"/>
            <a:ext cx="4352394" cy="907071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mlconvd-kRcRgf2x1.jpg"/>
          <p:cNvPicPr>
            <a:picLocks noGrp="1" noChangeAspect="1"/>
          </p:cNvPicPr>
          <p:nvPr>
            <p:ph idx="1"/>
          </p:nvPr>
        </p:nvPicPr>
        <p:blipFill>
          <a:blip r:embed="rId2"/>
          <a:srcRect t="7291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214282" y="214290"/>
            <a:ext cx="646529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0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sz="30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відносин</a:t>
            </a:r>
            <a:r>
              <a:rPr lang="ru-RU" sz="30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довіри</a:t>
            </a:r>
            <a:r>
              <a:rPr lang="ru-RU" sz="30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sz="30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прозорості</a:t>
            </a:r>
            <a:r>
              <a:rPr lang="ru-RU" sz="30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0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дотримання</a:t>
            </a:r>
            <a:r>
              <a:rPr lang="ru-RU" sz="30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етичних</a:t>
            </a:r>
            <a:r>
              <a:rPr lang="ru-RU" sz="30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норм</a:t>
            </a:r>
            <a:endParaRPr lang="ru-RU" sz="3000" b="0" cap="none" spc="0" dirty="0">
              <a:ln w="10160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3"/>
          <a:srcRect l="25700" t="42810" r="34893" b="27164"/>
          <a:stretch/>
        </p:blipFill>
        <p:spPr bwMode="auto">
          <a:xfrm>
            <a:off x="428596" y="1500174"/>
            <a:ext cx="4714908" cy="24288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26163" t="31411" r="31900" b="38544"/>
          <a:stretch/>
        </p:blipFill>
        <p:spPr bwMode="auto">
          <a:xfrm>
            <a:off x="2714612" y="4143380"/>
            <a:ext cx="4786346" cy="19288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6546038_28-p-fon-dlya-prezentatsii-detskii-sad-2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2214546" y="285728"/>
            <a:ext cx="62151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Робота </a:t>
            </a:r>
          </a:p>
          <a:p>
            <a:pPr algn="ctr"/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шкільного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дитячого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об’єднання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Відродженння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l="21962" t="39062" r="54978" b="15039"/>
          <a:stretch>
            <a:fillRect/>
          </a:stretch>
        </p:blipFill>
        <p:spPr bwMode="auto">
          <a:xfrm>
            <a:off x="357158" y="1785926"/>
            <a:ext cx="4214842" cy="471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 l="21449" t="17773" r="53844" b="10937"/>
          <a:stretch>
            <a:fillRect/>
          </a:stretch>
        </p:blipFill>
        <p:spPr bwMode="auto">
          <a:xfrm>
            <a:off x="5214942" y="1643026"/>
            <a:ext cx="3214710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mlconvd-kRcRgf2x1.jpg"/>
          <p:cNvPicPr>
            <a:picLocks noGrp="1" noChangeAspect="1"/>
          </p:cNvPicPr>
          <p:nvPr>
            <p:ph idx="1"/>
          </p:nvPr>
        </p:nvPicPr>
        <p:blipFill>
          <a:blip r:embed="rId2"/>
          <a:srcRect t="7291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214282" y="0"/>
            <a:ext cx="82711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Управлінські</a:t>
            </a:r>
            <a:r>
              <a:rPr lang="ru-RU" sz="40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процеси</a:t>
            </a:r>
            <a:r>
              <a:rPr lang="ru-RU" sz="40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закладу </a:t>
            </a:r>
            <a:r>
              <a:rPr lang="ru-RU" sz="40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освіти</a:t>
            </a:r>
            <a:endParaRPr lang="ru-RU" sz="4000" dirty="0" smtClean="0">
              <a:ln w="10160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3"/>
          <a:srcRect l="25742" t="30199" r="29592" b="28710"/>
          <a:stretch/>
        </p:blipFill>
        <p:spPr bwMode="auto">
          <a:xfrm>
            <a:off x="0" y="1071546"/>
            <a:ext cx="5786446" cy="29289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26164" t="33578" r="25844" b="27339"/>
          <a:stretch/>
        </p:blipFill>
        <p:spPr bwMode="auto">
          <a:xfrm>
            <a:off x="2928926" y="4000504"/>
            <a:ext cx="6215074" cy="28574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mlconvd-kRcRgf2x1.jpg"/>
          <p:cNvPicPr>
            <a:picLocks noChangeAspect="1"/>
          </p:cNvPicPr>
          <p:nvPr/>
        </p:nvPicPr>
        <p:blipFill>
          <a:blip r:embed="rId2"/>
          <a:srcRect t="7291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4282" y="0"/>
            <a:ext cx="73769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Освітня</a:t>
            </a:r>
            <a:r>
              <a:rPr lang="ru-RU" sz="40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програма</a:t>
            </a:r>
            <a:r>
              <a:rPr lang="ru-RU" sz="40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закладу </a:t>
            </a:r>
            <a:r>
              <a:rPr lang="ru-RU" sz="40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освіти</a:t>
            </a:r>
            <a:endParaRPr lang="ru-RU" sz="4000" b="0" cap="none" spc="0" dirty="0">
              <a:ln w="10160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204466416_325082999332931_3857441866675032413_n.jpg"/>
          <p:cNvPicPr>
            <a:picLocks noChangeAspect="1"/>
          </p:cNvPicPr>
          <p:nvPr/>
        </p:nvPicPr>
        <p:blipFill>
          <a:blip r:embed="rId3"/>
          <a:srcRect l="966"/>
          <a:stretch>
            <a:fillRect/>
          </a:stretch>
        </p:blipFill>
        <p:spPr>
          <a:xfrm rot="5400000">
            <a:off x="-487857" y="1936001"/>
            <a:ext cx="5357850" cy="4057567"/>
          </a:xfrm>
          <a:prstGeom prst="rect">
            <a:avLst/>
          </a:prstGeom>
        </p:spPr>
      </p:pic>
      <p:pic>
        <p:nvPicPr>
          <p:cNvPr id="8" name="Рисунок 7" descr="204696222_532017721162152_7959773360147008956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6" y="4936136"/>
            <a:ext cx="4057619" cy="1921864"/>
          </a:xfrm>
          <a:prstGeom prst="rect">
            <a:avLst/>
          </a:prstGeom>
        </p:spPr>
      </p:pic>
      <p:pic>
        <p:nvPicPr>
          <p:cNvPr id="9" name="Рисунок 8" descr="204799183_159485736171605_5931607356494053495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562" y="3143248"/>
            <a:ext cx="4643438" cy="1747390"/>
          </a:xfrm>
          <a:prstGeom prst="rect">
            <a:avLst/>
          </a:prstGeom>
        </p:spPr>
      </p:pic>
      <p:pic>
        <p:nvPicPr>
          <p:cNvPr id="6" name="Содержимое 5" descr="202396926_865293617396732_7621994688426811726_n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500562" y="857233"/>
            <a:ext cx="4643438" cy="2231430"/>
          </a:xfr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1397988_28-p-fon-dlya-publisher-3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44021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14282" y="285728"/>
            <a:ext cx="8715436" cy="923330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Офіційний сайт школи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0864" t="11719" r="22584" b="6250"/>
          <a:stretch>
            <a:fillRect/>
          </a:stretch>
        </p:blipFill>
        <p:spPr bwMode="auto">
          <a:xfrm>
            <a:off x="1643042" y="1357298"/>
            <a:ext cx="5572164" cy="4544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214546" y="6000768"/>
            <a:ext cx="4372544" cy="461665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http://boyany-school.edukit.cv.ua/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mlconvd-kRcRgf2x1.jpg"/>
          <p:cNvPicPr>
            <a:picLocks noGrp="1" noChangeAspect="1"/>
          </p:cNvPicPr>
          <p:nvPr>
            <p:ph idx="1"/>
          </p:nvPr>
        </p:nvPicPr>
        <p:blipFill>
          <a:blip r:embed="rId2"/>
          <a:srcRect t="7291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214282" y="0"/>
            <a:ext cx="81412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Права </a:t>
            </a:r>
            <a:r>
              <a:rPr lang="ru-RU" sz="40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учасників</a:t>
            </a:r>
            <a:r>
              <a:rPr lang="ru-RU" sz="40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освітнього</a:t>
            </a:r>
            <a:r>
              <a:rPr lang="ru-RU" sz="40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процесу</a:t>
            </a:r>
            <a:endParaRPr lang="ru-RU" sz="4000" b="0" cap="none" spc="0" dirty="0">
              <a:ln w="10160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3"/>
          <a:srcRect l="25868" t="57822" r="31600" b="11373"/>
          <a:stretch/>
        </p:blipFill>
        <p:spPr bwMode="auto">
          <a:xfrm>
            <a:off x="0" y="1000108"/>
            <a:ext cx="5214974" cy="25717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25855" t="20368" r="29930" b="42934"/>
          <a:stretch/>
        </p:blipFill>
        <p:spPr bwMode="auto">
          <a:xfrm>
            <a:off x="0" y="3857628"/>
            <a:ext cx="5000660" cy="22860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5"/>
          <a:srcRect l="25699" t="36605" r="27082" b="19358"/>
          <a:stretch/>
        </p:blipFill>
        <p:spPr bwMode="auto">
          <a:xfrm>
            <a:off x="4500562" y="2357430"/>
            <a:ext cx="4643438" cy="22860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6"/>
          <a:srcRect l="26473" t="31651" r="29602" b="33801"/>
          <a:stretch/>
        </p:blipFill>
        <p:spPr bwMode="auto">
          <a:xfrm>
            <a:off x="4857752" y="4572008"/>
            <a:ext cx="4286248" cy="22859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mlconvd-kRcRgf2x1.jpg"/>
          <p:cNvPicPr>
            <a:picLocks noGrp="1" noChangeAspect="1"/>
          </p:cNvPicPr>
          <p:nvPr>
            <p:ph idx="1"/>
          </p:nvPr>
        </p:nvPicPr>
        <p:blipFill>
          <a:blip r:embed="rId2"/>
          <a:srcRect t="7291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428596" y="214290"/>
            <a:ext cx="527368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Фінанси</a:t>
            </a:r>
            <a:r>
              <a:rPr lang="ru-RU" sz="28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отримання</a:t>
            </a:r>
            <a:r>
              <a:rPr lang="ru-RU" sz="28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8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бюджету</a:t>
            </a:r>
          </a:p>
          <a:p>
            <a:pPr algn="ctr"/>
            <a:r>
              <a:rPr lang="ru-RU" sz="28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8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вересень-грудень</a:t>
            </a:r>
            <a:r>
              <a:rPr lang="ru-RU" sz="28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2020 року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500166" y="500042"/>
          <a:ext cx="5854476" cy="5958840"/>
        </p:xfrm>
        <a:graphic>
          <a:graphicData uri="http://schemas.openxmlformats.org/drawingml/2006/table">
            <a:tbl>
              <a:tblPr/>
              <a:tblGrid>
                <a:gridCol w="282312"/>
                <a:gridCol w="3146525"/>
                <a:gridCol w="976130"/>
                <a:gridCol w="1449509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№ з/п</a:t>
                      </a:r>
                      <a:endParaRPr lang="ru-RU" sz="7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Матеріали, або інвентар</a:t>
                      </a:r>
                      <a:endParaRPr lang="ru-RU" sz="7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Сума (грн..)</a:t>
                      </a:r>
                      <a:endParaRPr lang="ru-RU" sz="7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Примітка</a:t>
                      </a:r>
                      <a:endParaRPr lang="ru-RU" sz="7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129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9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9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ноутбуки для 1-х </a:t>
                      </a:r>
                      <a:r>
                        <a:rPr lang="ru-RU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кл</a:t>
                      </a: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30640,00</a:t>
                      </a:r>
                      <a:endParaRPr lang="ru-RU" sz="700" b="1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вересень, 2020</a:t>
                      </a:r>
                      <a:endParaRPr lang="ru-RU" sz="700" b="1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129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9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9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планшети</a:t>
                      </a: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для 1-х </a:t>
                      </a:r>
                      <a:r>
                        <a:rPr lang="ru-RU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кл</a:t>
                      </a: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26000,00</a:t>
                      </a:r>
                      <a:endParaRPr lang="ru-RU" sz="700" b="1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-«-</a:t>
                      </a:r>
                      <a:endParaRPr lang="ru-RU" sz="700" b="1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129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9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9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водонагрівач</a:t>
                      </a: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3580,00</a:t>
                      </a:r>
                      <a:endParaRPr lang="ru-RU" sz="700" b="1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-«-</a:t>
                      </a:r>
                      <a:endParaRPr lang="ru-RU" sz="700" b="1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129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9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9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папір</a:t>
                      </a: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офісний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3850,00</a:t>
                      </a:r>
                      <a:endParaRPr lang="ru-RU" sz="7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Листопад, 2020</a:t>
                      </a:r>
                      <a:endParaRPr lang="ru-RU" sz="700" b="1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129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9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9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файли</a:t>
                      </a: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А4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459,40</a:t>
                      </a:r>
                      <a:endParaRPr lang="ru-RU" sz="7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-«-</a:t>
                      </a:r>
                      <a:endParaRPr lang="ru-RU" sz="700" b="1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129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9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9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спорт </a:t>
                      </a:r>
                      <a:r>
                        <a:rPr lang="ru-RU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інвентар</a:t>
                      </a: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для </a:t>
                      </a:r>
                      <a:r>
                        <a:rPr lang="ru-RU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інклюз</a:t>
                      </a: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29350,00</a:t>
                      </a:r>
                      <a:endParaRPr lang="ru-RU" sz="700" b="1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-«-</a:t>
                      </a:r>
                      <a:endParaRPr lang="ru-RU" sz="700" b="1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129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9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9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шини</a:t>
                      </a: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для автобуса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10500</a:t>
                      </a:r>
                      <a:endParaRPr lang="ru-RU" sz="7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-«-</a:t>
                      </a:r>
                      <a:endParaRPr lang="ru-RU" sz="700" b="1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129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9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9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маст.засоби</a:t>
                      </a: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для автобуса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2200,00</a:t>
                      </a:r>
                      <a:endParaRPr lang="ru-RU" sz="700" b="1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-«-</a:t>
                      </a:r>
                      <a:endParaRPr lang="ru-RU" sz="7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129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9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9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омивач</a:t>
                      </a: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скла</a:t>
                      </a: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для автобуса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285,00</a:t>
                      </a:r>
                      <a:endParaRPr lang="ru-RU" sz="700" b="1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-«-</a:t>
                      </a:r>
                      <a:endParaRPr lang="ru-RU" sz="7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129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9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9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маски </a:t>
                      </a:r>
                      <a:r>
                        <a:rPr lang="ru-RU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медицинські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728,50</a:t>
                      </a:r>
                      <a:endParaRPr lang="ru-RU" sz="700" b="1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-«-</a:t>
                      </a:r>
                      <a:endParaRPr lang="ru-RU" sz="700" b="1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129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9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9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буд.матер. для </a:t>
                      </a:r>
                      <a:r>
                        <a:rPr lang="ru-RU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заземл</a:t>
                      </a: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1064,73</a:t>
                      </a:r>
                      <a:endParaRPr lang="ru-RU" sz="700" b="1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грудень, 2020</a:t>
                      </a:r>
                      <a:endParaRPr lang="ru-RU" sz="7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129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9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9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чистка </a:t>
                      </a:r>
                      <a:r>
                        <a:rPr lang="ru-RU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водостіч.труб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3355,00</a:t>
                      </a:r>
                      <a:endParaRPr lang="ru-RU" sz="700" b="1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-«-</a:t>
                      </a:r>
                      <a:endParaRPr lang="ru-RU" sz="700" b="1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129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9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9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к-т</a:t>
                      </a: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мульт-медійн.обл</a:t>
                      </a: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47750,00</a:t>
                      </a:r>
                      <a:endParaRPr lang="ru-RU" sz="700" b="1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-«-</a:t>
                      </a:r>
                      <a:endParaRPr lang="ru-RU" sz="700" b="1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129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9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9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телевізор</a:t>
                      </a: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для 3-Б </a:t>
                      </a:r>
                      <a:r>
                        <a:rPr lang="ru-RU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кл</a:t>
                      </a: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17000,00</a:t>
                      </a:r>
                      <a:endParaRPr lang="ru-RU" sz="700" b="1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-«-</a:t>
                      </a:r>
                      <a:endParaRPr lang="ru-RU" sz="700" b="1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129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9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9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наоч.прил</a:t>
                      </a: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для </a:t>
                      </a:r>
                      <a:r>
                        <a:rPr lang="ru-RU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інкл</a:t>
                      </a: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1840,00</a:t>
                      </a:r>
                      <a:endParaRPr lang="ru-RU" sz="700" b="1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-«-</a:t>
                      </a:r>
                      <a:endParaRPr lang="ru-RU" sz="7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129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9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9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лесница</a:t>
                      </a: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универасль</a:t>
                      </a: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1шт.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4278,00</a:t>
                      </a:r>
                      <a:endParaRPr lang="ru-RU" sz="700" b="1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-«-</a:t>
                      </a:r>
                      <a:endParaRPr lang="ru-RU" sz="7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129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9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9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буд.матер. (ФОП Каланча Д.В.)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22724,00</a:t>
                      </a:r>
                      <a:endParaRPr lang="ru-RU" sz="700" b="1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-«-</a:t>
                      </a:r>
                      <a:endParaRPr lang="ru-RU" sz="7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129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9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9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санвузли</a:t>
                      </a: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ІІ-ІІІ </a:t>
                      </a:r>
                      <a:r>
                        <a:rPr lang="ru-RU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поверхи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551200,00</a:t>
                      </a:r>
                      <a:endParaRPr lang="ru-RU" sz="7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-«-</a:t>
                      </a:r>
                      <a:endParaRPr lang="ru-RU" sz="7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129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9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9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Бланідас</a:t>
                      </a: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300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13806,00</a:t>
                      </a:r>
                      <a:endParaRPr lang="ru-RU" sz="7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-«-</a:t>
                      </a:r>
                      <a:endParaRPr lang="ru-RU" sz="7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129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9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9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Бланідас</a:t>
                      </a: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Актив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12966,72</a:t>
                      </a:r>
                      <a:endParaRPr lang="ru-RU" sz="7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-«-</a:t>
                      </a:r>
                      <a:endParaRPr lang="ru-RU" sz="7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129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9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9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засіб</a:t>
                      </a: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дезінфек</a:t>
                      </a: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АХД 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24960,00</a:t>
                      </a:r>
                      <a:endParaRPr lang="ru-RU" sz="700" b="1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-«-</a:t>
                      </a:r>
                      <a:endParaRPr lang="ru-RU" sz="7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1296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9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9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захисний</a:t>
                      </a:r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щиток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2160,00</a:t>
                      </a:r>
                      <a:endParaRPr lang="ru-RU" sz="700" b="1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-«-</a:t>
                      </a:r>
                      <a:endParaRPr lang="ru-RU" sz="7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1296"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Всього: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810697,35</a:t>
                      </a:r>
                      <a:endParaRPr lang="ru-RU" sz="7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mlconvd-kRcRgf2x1.jpg"/>
          <p:cNvPicPr>
            <a:picLocks noGrp="1" noChangeAspect="1"/>
          </p:cNvPicPr>
          <p:nvPr>
            <p:ph idx="1"/>
          </p:nvPr>
        </p:nvPicPr>
        <p:blipFill>
          <a:blip r:embed="rId2"/>
          <a:srcRect t="7291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214282" y="0"/>
            <a:ext cx="72866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Фінансові</a:t>
            </a:r>
            <a:r>
              <a:rPr lang="ru-RU" sz="24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отримання</a:t>
            </a:r>
            <a:r>
              <a:rPr lang="ru-RU" sz="24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Боянської</a:t>
            </a:r>
            <a:r>
              <a:rPr lang="ru-RU" sz="24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сільської</a:t>
            </a:r>
            <a:r>
              <a:rPr lang="ru-RU" sz="24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ради</a:t>
            </a:r>
          </a:p>
          <a:p>
            <a:pPr algn="ctr"/>
            <a:r>
              <a:rPr lang="ru-RU" sz="24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січня</a:t>
            </a:r>
            <a:r>
              <a:rPr lang="ru-RU" sz="24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2400" dirty="0" err="1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червень</a:t>
            </a:r>
            <a:r>
              <a:rPr lang="ru-RU" sz="2400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2021 року</a:t>
            </a: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571472" y="1571612"/>
            <a:ext cx="785814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Мотор 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обдува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пічки для автобуса		- 1350,00 (січень)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Послуги 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інтернета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2021 рік			- 8400,00 (березень)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Запчастини для автобуса			- 1982,20 (квітень)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Канцелярські товари				- 3000,00 (квітень)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Фарба для принтерів				- 4290,00 (червень)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Всього:	19022,20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mlconvd-kRcRgf2x1.jpg"/>
          <p:cNvPicPr>
            <a:picLocks noChangeAspect="1"/>
          </p:cNvPicPr>
          <p:nvPr/>
        </p:nvPicPr>
        <p:blipFill>
          <a:blip r:embed="rId2"/>
          <a:srcRect t="7291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Содержимое 4" descr="203918359_1220626621724112_5749762899309319515_n (1)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7158" y="714356"/>
            <a:ext cx="4572032" cy="3429024"/>
          </a:xfrm>
        </p:spPr>
      </p:pic>
      <p:sp>
        <p:nvSpPr>
          <p:cNvPr id="6" name="Прямоугольник 5"/>
          <p:cNvSpPr/>
          <p:nvPr/>
        </p:nvSpPr>
        <p:spPr>
          <a:xfrm>
            <a:off x="1214414" y="142852"/>
            <a:ext cx="266771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Зелений</a:t>
            </a:r>
            <a:r>
              <a:rPr lang="ru-RU" sz="3200" b="1" dirty="0" smtClean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клас</a:t>
            </a:r>
            <a:endParaRPr lang="ru-RU" sz="3200" b="1" dirty="0">
              <a:ln w="18000">
                <a:solidFill>
                  <a:srgbClr val="00B050"/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205505321_224521239488879_7728854426684214220_n.jpg"/>
          <p:cNvPicPr>
            <a:picLocks noChangeAspect="1"/>
          </p:cNvPicPr>
          <p:nvPr/>
        </p:nvPicPr>
        <p:blipFill>
          <a:blip r:embed="rId4"/>
          <a:srcRect l="10145" t="23189" r="7246" b="5313"/>
          <a:stretch>
            <a:fillRect/>
          </a:stretch>
        </p:blipFill>
        <p:spPr>
          <a:xfrm>
            <a:off x="3929059" y="3429000"/>
            <a:ext cx="5160912" cy="3350066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mlconvd-kRcRgf2x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428604"/>
            <a:ext cx="72920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на 2021/2022 н.р.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285720" y="1357298"/>
            <a:ext cx="8501090" cy="501675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   Вдосконалення освітнього середовища закладу: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Створення освітнього простору, вільного	від будь-яких форм насильства;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Формування інклюзивного, мотивуючого простору;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Покращення матеріально-технічної бази	(капітальний ремонт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медіатеки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завершення заміни дерев’яних вікон на металопластикові, оновлення інтер’єру актової зали, поточний ремонт спортивної зали).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   Вдосконалення	системи	оцінювання  навчальних  досягнень здобувачів освіти: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Застосування формувального оцінювання не лише в класах початкової школи, ай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всередній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ланці;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Впровадження системи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само-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і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взаємооцінювання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здобувачів освіти.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   Вдосконалення фахової майстерності педагогів: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Створення електронної бази сертифікатів курсів підвищення кваліфікації педагогів;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Вдосконалення навичок дистанційної роботи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педпрацівників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Участь педагогів у проектній, інноваційній діяльності.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   Вдосконалення управлінських процесів закладу освіти: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Продовжувати формувати відносини довіри, прозорості, дотримання етичних норм всіма учасниками освітнього процесу;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Забезпечувати своєчасне змістовне наповнення інформаційних ресурсів закладу;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Вдосконалити систему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зворотнього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зв’язку з учасниками освітнього процесу;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Популяризувати політику академічної доброчесності та забезпечити її реалізацію.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16546038_28-p-fon-dlya-prezentatsii-detskii-sad-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Содержимое 4" descr="204508429_811095056438204_7762517628610159553_n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86314" y="357166"/>
            <a:ext cx="3889799" cy="5500726"/>
          </a:xfrm>
        </p:spPr>
      </p:pic>
      <p:pic>
        <p:nvPicPr>
          <p:cNvPr id="6" name="Рисунок 5" descr="203891873_146149674157413_7427026699002783973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2" y="428604"/>
            <a:ext cx="3846429" cy="54393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-26-63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5166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mlconvd-kRcRgf2x1.jpg"/>
          <p:cNvPicPr>
            <a:picLocks noChangeAspect="1"/>
          </p:cNvPicPr>
          <p:nvPr/>
        </p:nvPicPr>
        <p:blipFill>
          <a:blip r:embed="rId2"/>
          <a:srcRect t="7291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14414" y="142852"/>
            <a:ext cx="22749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Клас</a:t>
            </a:r>
            <a:r>
              <a:rPr lang="ru-RU" sz="3200" b="1" dirty="0" smtClean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НУШ</a:t>
            </a:r>
            <a:endParaRPr lang="ru-RU" sz="3200" b="1" dirty="0">
              <a:ln w="18000">
                <a:solidFill>
                  <a:srgbClr val="00B050"/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203539313_276648997570696_195779529112109476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42" y="2941450"/>
            <a:ext cx="5222066" cy="3916550"/>
          </a:xfrm>
          <a:prstGeom prst="rect">
            <a:avLst/>
          </a:prstGeom>
        </p:spPr>
      </p:pic>
      <p:pic>
        <p:nvPicPr>
          <p:cNvPr id="8" name="Рисунок 7" descr="205766886_931884624036929_6531261406957089057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785794"/>
            <a:ext cx="4286248" cy="3214686"/>
          </a:xfrm>
          <a:prstGeom prst="rect">
            <a:avLst/>
          </a:prstGeom>
        </p:spPr>
      </p:pic>
      <p:pic>
        <p:nvPicPr>
          <p:cNvPr id="6" name="Содержимое 5" descr="205982516_248093929980220_5803734597537857723_n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4398797" y="714356"/>
            <a:ext cx="4476781" cy="3357586"/>
          </a:xfr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mlconvd-kRcRgf2x1.jpg"/>
          <p:cNvPicPr>
            <a:picLocks noChangeAspect="1"/>
          </p:cNvPicPr>
          <p:nvPr/>
        </p:nvPicPr>
        <p:blipFill>
          <a:blip r:embed="rId2"/>
          <a:srcRect t="7291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Содержимое 4" descr="203044655_1672566046467079_3571409253916849499_n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00496" y="1428736"/>
            <a:ext cx="2290682" cy="4340237"/>
          </a:xfrm>
        </p:spPr>
      </p:pic>
      <p:pic>
        <p:nvPicPr>
          <p:cNvPr id="6" name="Рисунок 5" descr="203814398_138278418397714_4119790353823898177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388" y="0"/>
            <a:ext cx="2470134" cy="4680253"/>
          </a:xfrm>
          <a:prstGeom prst="rect">
            <a:avLst/>
          </a:prstGeom>
        </p:spPr>
      </p:pic>
      <p:pic>
        <p:nvPicPr>
          <p:cNvPr id="10" name="Рисунок 9" descr="205588168_323609765909648_4737272500220119087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8662" y="928670"/>
            <a:ext cx="2286016" cy="3048021"/>
          </a:xfrm>
          <a:prstGeom prst="rect">
            <a:avLst/>
          </a:prstGeom>
        </p:spPr>
      </p:pic>
      <p:pic>
        <p:nvPicPr>
          <p:cNvPr id="11" name="Рисунок 10" descr="205151243_1416608898713528_2208440260621087378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914818"/>
            <a:ext cx="3924243" cy="294318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214414" y="142852"/>
            <a:ext cx="358168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Сучасні</a:t>
            </a:r>
            <a:r>
              <a:rPr lang="ru-RU" sz="3200" b="1" dirty="0" smtClean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вберальні</a:t>
            </a:r>
            <a:endParaRPr lang="ru-RU" sz="3200" b="1" dirty="0">
              <a:ln w="18000">
                <a:solidFill>
                  <a:srgbClr val="00B050"/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mlconvd-kRcRgf2x1.jpg"/>
          <p:cNvPicPr>
            <a:picLocks noChangeAspect="1"/>
          </p:cNvPicPr>
          <p:nvPr/>
        </p:nvPicPr>
        <p:blipFill>
          <a:blip r:embed="rId2"/>
          <a:srcRect t="7291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1" name="Рисунок 10" descr="205454449_199814368704474_2100277640175874035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0" y="3571876"/>
            <a:ext cx="4381499" cy="3286124"/>
          </a:xfrm>
          <a:prstGeom prst="rect">
            <a:avLst/>
          </a:prstGeom>
        </p:spPr>
      </p:pic>
      <p:pic>
        <p:nvPicPr>
          <p:cNvPr id="13" name="Рисунок 12" descr="205418848_900517987475985_726822389982762565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285728"/>
            <a:ext cx="4381499" cy="3286124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</TotalTime>
  <Words>870</Words>
  <PresentationFormat>Экран (4:3)</PresentationFormat>
  <Paragraphs>299</Paragraphs>
  <Slides>62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Тема Office</vt:lpstr>
      <vt:lpstr>Самоаналіз діяльності  БОЯНСЬКОЇ ЗОШ І-ІІІ СТУПЕНІВ  БОЯНСЬКОЇ СІЛЬСЬКОЇ РАДИ  за 2020-2021 навчальний рік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Фільм про школу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</dc:title>
  <dc:creator>user</dc:creator>
  <cp:lastModifiedBy>Пользователь Windows</cp:lastModifiedBy>
  <cp:revision>89</cp:revision>
  <dcterms:created xsi:type="dcterms:W3CDTF">2021-06-22T07:44:38Z</dcterms:created>
  <dcterms:modified xsi:type="dcterms:W3CDTF">2021-06-24T08:13:08Z</dcterms:modified>
</cp:coreProperties>
</file>